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1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6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9349" autoAdjust="0"/>
  </p:normalViewPr>
  <p:slideViewPr>
    <p:cSldViewPr snapToGrid="0">
      <p:cViewPr>
        <p:scale>
          <a:sx n="60" d="100"/>
          <a:sy n="60" d="100"/>
        </p:scale>
        <p:origin x="-88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AD771-F522-4E9A-BFC2-178C8DA45141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BACFDF-B920-4CDB-A254-F38B340B80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0203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Чтобы запустить барабан, нужно щелкнуть на красный</a:t>
            </a:r>
            <a:r>
              <a:rPr lang="ru-RU" baseline="0" dirty="0" smtClean="0"/>
              <a:t> круг. Выпадение номеров настроено </a:t>
            </a:r>
            <a:r>
              <a:rPr lang="ru-RU" baseline="0" smtClean="0"/>
              <a:t>следующим образом: 2, 7, 1, 6, 3, 5, 8, 4.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ACFDF-B920-4CDB-A254-F38B340B80F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8056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30F1-A3A1-4CB3-8DA2-6039BC125921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53B59-A022-49F8-9914-C5241E006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9589457"/>
      </p:ext>
    </p:extLst>
  </p:cSld>
  <p:clrMapOvr>
    <a:masterClrMapping/>
  </p:clrMapOvr>
  <p:transition spd="slow" advClick="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30F1-A3A1-4CB3-8DA2-6039BC125921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53B59-A022-49F8-9914-C5241E006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8082855"/>
      </p:ext>
    </p:extLst>
  </p:cSld>
  <p:clrMapOvr>
    <a:masterClrMapping/>
  </p:clrMapOvr>
  <p:transition spd="slow" advClick="0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30F1-A3A1-4CB3-8DA2-6039BC125921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53B59-A022-49F8-9914-C5241E006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8131855"/>
      </p:ext>
    </p:extLst>
  </p:cSld>
  <p:clrMapOvr>
    <a:masterClrMapping/>
  </p:clrMapOvr>
  <p:transition spd="slow" advClick="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30F1-A3A1-4CB3-8DA2-6039BC125921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53B59-A022-49F8-9914-C5241E006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7452628"/>
      </p:ext>
    </p:extLst>
  </p:cSld>
  <p:clrMapOvr>
    <a:masterClrMapping/>
  </p:clrMapOvr>
  <p:transition spd="slow" advClick="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30F1-A3A1-4CB3-8DA2-6039BC125921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53B59-A022-49F8-9914-C5241E006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7628734"/>
      </p:ext>
    </p:extLst>
  </p:cSld>
  <p:clrMapOvr>
    <a:masterClrMapping/>
  </p:clrMapOvr>
  <p:transition spd="slow" advClick="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30F1-A3A1-4CB3-8DA2-6039BC125921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53B59-A022-49F8-9914-C5241E006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3632908"/>
      </p:ext>
    </p:extLst>
  </p:cSld>
  <p:clrMapOvr>
    <a:masterClrMapping/>
  </p:clrMapOvr>
  <p:transition spd="slow" advClick="0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30F1-A3A1-4CB3-8DA2-6039BC125921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53B59-A022-49F8-9914-C5241E006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3031203"/>
      </p:ext>
    </p:extLst>
  </p:cSld>
  <p:clrMapOvr>
    <a:masterClrMapping/>
  </p:clrMapOvr>
  <p:transition spd="slow" advClick="0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30F1-A3A1-4CB3-8DA2-6039BC125921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53B59-A022-49F8-9914-C5241E006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8057515"/>
      </p:ext>
    </p:extLst>
  </p:cSld>
  <p:clrMapOvr>
    <a:masterClrMapping/>
  </p:clrMapOvr>
  <p:transition spd="slow" advClick="0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30F1-A3A1-4CB3-8DA2-6039BC125921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53B59-A022-49F8-9914-C5241E006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2339540"/>
      </p:ext>
    </p:extLst>
  </p:cSld>
  <p:clrMapOvr>
    <a:masterClrMapping/>
  </p:clrMapOvr>
  <p:transition spd="slow" advClick="0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30F1-A3A1-4CB3-8DA2-6039BC125921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53B59-A022-49F8-9914-C5241E006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9997040"/>
      </p:ext>
    </p:extLst>
  </p:cSld>
  <p:clrMapOvr>
    <a:masterClrMapping/>
  </p:clrMapOvr>
  <p:transition spd="slow" advClick="0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330F1-A3A1-4CB3-8DA2-6039BC125921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53B59-A022-49F8-9914-C5241E006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2654765"/>
      </p:ext>
    </p:extLst>
  </p:cSld>
  <p:clrMapOvr>
    <a:masterClrMapping/>
  </p:clrMapOvr>
  <p:transition spd="slow" advClick="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330F1-A3A1-4CB3-8DA2-6039BC125921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53B59-A022-49F8-9914-C5241E006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6276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>
    <p:circl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&#1056;&#1072;&#1075;&#1080;&#1084;&#1072;&#1090;\Downloads\1%20&#1052;&#1054;&#1071;%20&#1050;&#1054;&#1053;&#1062;&#1045;&#1055;&#1062;&#1048;&#1071;\&#1052;&#1059;&#1051;&#1068;&#1058;&#1048;%20&#1055;&#1059;&#1051;&#1068;&#1058;&#1048;.mp4" TargetMode="External"/><Relationship Id="rId6" Type="http://schemas.openxmlformats.org/officeDocument/2006/relationships/slide" Target="slide10.xml"/><Relationship Id="rId5" Type="http://schemas.openxmlformats.org/officeDocument/2006/relationships/slide" Target="slide3.xml"/><Relationship Id="rId4" Type="http://schemas.openxmlformats.org/officeDocument/2006/relationships/hyperlink" Target="http://www.youtube.com/watch?v=abd1NWTWfE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6;&#1072;&#1075;&#1080;&#1084;&#1072;&#1090;\Downloads\&#1095;&#1077;&#1088;&#1085;&#1099;&#1081;%20&#1103;&#1097;&#1080;&#1082;.mp3" TargetMode="External"/><Relationship Id="rId6" Type="http://schemas.openxmlformats.org/officeDocument/2006/relationships/image" Target="../media/image17.png"/><Relationship Id="rId5" Type="http://schemas.openxmlformats.org/officeDocument/2006/relationships/slide" Target="slide3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slide" Target="slide9.xml"/><Relationship Id="rId18" Type="http://schemas.openxmlformats.org/officeDocument/2006/relationships/image" Target="../media/image11.png"/><Relationship Id="rId3" Type="http://schemas.openxmlformats.org/officeDocument/2006/relationships/slideLayout" Target="../slideLayouts/slideLayout7.xml"/><Relationship Id="rId21" Type="http://schemas.openxmlformats.org/officeDocument/2006/relationships/image" Target="../media/image14.png"/><Relationship Id="rId7" Type="http://schemas.openxmlformats.org/officeDocument/2006/relationships/slide" Target="slide4.xml"/><Relationship Id="rId12" Type="http://schemas.openxmlformats.org/officeDocument/2006/relationships/slide" Target="slide8.xml"/><Relationship Id="rId17" Type="http://schemas.openxmlformats.org/officeDocument/2006/relationships/image" Target="../media/image10.png"/><Relationship Id="rId2" Type="http://schemas.openxmlformats.org/officeDocument/2006/relationships/audio" Target="file:///C:\Users\&#1056;&#1072;&#1075;&#1080;&#1084;&#1072;&#1090;\Downloads\&#1095;&#1077;&#1088;&#1085;&#1099;&#1081;%20&#1103;&#1097;&#1080;&#1082;.mp3" TargetMode="External"/><Relationship Id="rId16" Type="http://schemas.openxmlformats.org/officeDocument/2006/relationships/slide" Target="slide11.xml"/><Relationship Id="rId20" Type="http://schemas.openxmlformats.org/officeDocument/2006/relationships/image" Target="../media/image13.png"/><Relationship Id="rId1" Type="http://schemas.openxmlformats.org/officeDocument/2006/relationships/audio" Target="file:///C:\Users\&#1056;&#1072;&#1075;&#1080;&#1084;&#1072;&#1090;\Downloads\&#1095;&#1090;&#1086;%20&#1075;&#1076;&#1077;%20&#1082;&#1086;&#1075;&#1076;&#1072;%20.mp3" TargetMode="External"/><Relationship Id="rId6" Type="http://schemas.openxmlformats.org/officeDocument/2006/relationships/image" Target="../media/image7.jpeg"/><Relationship Id="rId11" Type="http://schemas.openxmlformats.org/officeDocument/2006/relationships/slide" Target="slide7.xml"/><Relationship Id="rId5" Type="http://schemas.openxmlformats.org/officeDocument/2006/relationships/image" Target="../media/image6.jpeg"/><Relationship Id="rId15" Type="http://schemas.openxmlformats.org/officeDocument/2006/relationships/image" Target="../media/image9.png"/><Relationship Id="rId10" Type="http://schemas.openxmlformats.org/officeDocument/2006/relationships/slide" Target="slide6.xml"/><Relationship Id="rId19" Type="http://schemas.openxmlformats.org/officeDocument/2006/relationships/image" Target="../media/image12.png"/><Relationship Id="rId4" Type="http://schemas.openxmlformats.org/officeDocument/2006/relationships/notesSlide" Target="../notesSlides/notesSlide1.xml"/><Relationship Id="rId9" Type="http://schemas.openxmlformats.org/officeDocument/2006/relationships/slide" Target="slide5.xml"/><Relationship Id="rId1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csaba.3dn.ru/32451c80e3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0687" y="1939002"/>
            <a:ext cx="4585852" cy="467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lanet.org.ua/wp-content/uploads/2014/02/Shkol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84507" y="3355552"/>
            <a:ext cx="2256221" cy="244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1257005" y="6144544"/>
            <a:ext cx="626076" cy="47044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925898" y="1230699"/>
            <a:ext cx="74855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Игра «Что? Где? Когда?»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373158"/>
      </p:ext>
    </p:extLst>
  </p:cSld>
  <p:clrMapOvr>
    <a:masterClrMapping/>
  </p:clrMapOvr>
  <p:transition spd="slow" advClick="0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146" y="155060"/>
            <a:ext cx="10515600" cy="41335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hlinkClick r:id="rId4"/>
              </a:rPr>
              <a:t>Музыкальная пауза</a:t>
            </a:r>
            <a:endParaRPr lang="ru-RU" dirty="0"/>
          </a:p>
        </p:txBody>
      </p:sp>
      <p:sp>
        <p:nvSpPr>
          <p:cNvPr id="4" name="Управляющая кнопка: возврат 3">
            <a:hlinkClick r:id="rId5" action="ppaction://hlinksldjump" highlightClick="1"/>
          </p:cNvPr>
          <p:cNvSpPr/>
          <p:nvPr/>
        </p:nvSpPr>
        <p:spPr>
          <a:xfrm>
            <a:off x="11460480" y="6236208"/>
            <a:ext cx="731520" cy="6217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6" descr="http://www.osh.by/wp-content/uploads/2014/02/skripichnii_kluch0000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72225" y="442287"/>
            <a:ext cx="7579388" cy="568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МУЛЬТИ ПУЛЬТ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4445876" y="894694"/>
            <a:ext cx="6500648" cy="487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90243144"/>
      </p:ext>
    </p:extLst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2222911.ru/UPLOAD/6a00d8341fa9ad53ef00e54f0c5a108833-800wi.jpg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 l="32218" t="9221" b="9602"/>
          <a:stretch>
            <a:fillRect/>
          </a:stretch>
        </p:blipFill>
        <p:spPr bwMode="auto">
          <a:xfrm>
            <a:off x="882866" y="1370687"/>
            <a:ext cx="5085659" cy="4427010"/>
          </a:xfrm>
          <a:prstGeom prst="rect">
            <a:avLst/>
          </a:prstGeom>
          <a:noFill/>
        </p:spPr>
      </p:pic>
      <p:sp>
        <p:nvSpPr>
          <p:cNvPr id="4" name="Управляющая кнопка: возврат 3">
            <a:hlinkClick r:id="rId5" action="ppaction://hlinksldjump" highlightClick="1"/>
          </p:cNvPr>
          <p:cNvSpPr/>
          <p:nvPr/>
        </p:nvSpPr>
        <p:spPr>
          <a:xfrm>
            <a:off x="11460480" y="6236208"/>
            <a:ext cx="731520" cy="6217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33864" y="86498"/>
            <a:ext cx="3548450" cy="457201"/>
          </a:xfr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Черный ящик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246752" y="4738404"/>
            <a:ext cx="4905633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АБАК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78896" y="6272784"/>
            <a:ext cx="146304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pic>
        <p:nvPicPr>
          <p:cNvPr id="10" name="черный ящ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3689131" y="6145924"/>
            <a:ext cx="304800" cy="3048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0415" y="1389870"/>
            <a:ext cx="50419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 развитием торговли людям понадобились счетные устройства. Первым таким устройством было изобретено в </a:t>
            </a:r>
            <a:r>
              <a:rPr lang="en-US" sz="2400" b="1" dirty="0"/>
              <a:t>V</a:t>
            </a:r>
            <a:r>
              <a:rPr lang="ru-RU" sz="2400" b="1" dirty="0"/>
              <a:t> веке до н.э. в Древней Греции назовите это устройство…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616953641"/>
      </p:ext>
    </p:extLst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48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csaba.3dn.ru/32451c80e3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570" y="2136835"/>
            <a:ext cx="3932564" cy="400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lanet.org.ua/wp-content/uploads/2014/02/Shkol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84507" y="3184634"/>
            <a:ext cx="2413775" cy="2618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1257005" y="6144544"/>
            <a:ext cx="626076" cy="47044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122711" y="1213505"/>
            <a:ext cx="6045438" cy="54784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Подведение итогов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СЧЕТ</a:t>
            </a:r>
          </a:p>
          <a:p>
            <a:pPr algn="ctr"/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ru-RU" sz="8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6</a:t>
            </a:r>
            <a:r>
              <a:rPr lang="ru-RU" sz="8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:0</a:t>
            </a:r>
          </a:p>
          <a:p>
            <a:pPr algn="ctr"/>
            <a:endParaRPr lang="ru-RU" sz="5400" b="1" dirty="0" smtClean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5062032"/>
      </p:ext>
    </p:extLst>
  </p:cSld>
  <p:clrMapOvr>
    <a:masterClrMapping/>
  </p:clrMapOvr>
  <p:transition spd="slow" advClick="0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-fotki.yandex.ru/get/5300/marina-bazanowa.2b/0_5118c_36d31a2c_L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6111" y="825658"/>
            <a:ext cx="5043402" cy="582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23319" y="300850"/>
            <a:ext cx="8896864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Игра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0386" y="624016"/>
            <a:ext cx="5578415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Что?</a:t>
            </a:r>
            <a:endParaRPr lang="ru-RU" sz="166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66083" y="2244453"/>
            <a:ext cx="5578415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Где?</a:t>
            </a:r>
            <a:endParaRPr lang="ru-RU" sz="166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02043" y="3893251"/>
            <a:ext cx="7073583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Когда?</a:t>
            </a:r>
            <a:endParaRPr lang="ru-RU" sz="166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1133437" y="6228624"/>
            <a:ext cx="626076" cy="47044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370884"/>
      </p:ext>
    </p:extLst>
  </p:cSld>
  <p:clrMapOvr>
    <a:masterClrMapping/>
  </p:clrMapOvr>
  <p:transition spd="slow" advClick="0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Скругленный прямоугольник 85"/>
          <p:cNvSpPr/>
          <p:nvPr/>
        </p:nvSpPr>
        <p:spPr>
          <a:xfrm>
            <a:off x="7205676" y="1072278"/>
            <a:ext cx="4445189" cy="4886744"/>
          </a:xfrm>
          <a:prstGeom prst="roundRect">
            <a:avLst/>
          </a:prstGeom>
          <a:blipFill>
            <a:blip r:embed="rId6" cstate="print"/>
            <a:tile tx="0" ty="0" sx="100000" sy="100000" flip="none" algn="tl"/>
          </a:blipFill>
          <a:ln w="571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741404" y="698157"/>
            <a:ext cx="5474045" cy="54616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9" name="Группа 58"/>
          <p:cNvGrpSpPr/>
          <p:nvPr/>
        </p:nvGrpSpPr>
        <p:grpSpPr>
          <a:xfrm>
            <a:off x="3114099" y="3092649"/>
            <a:ext cx="707533" cy="707533"/>
            <a:chOff x="5301245" y="3432460"/>
            <a:chExt cx="707533" cy="707533"/>
          </a:xfrm>
          <a:solidFill>
            <a:srgbClr val="FF0000"/>
          </a:solidFill>
        </p:grpSpPr>
        <p:sp>
          <p:nvSpPr>
            <p:cNvPr id="42" name="Овал 41"/>
            <p:cNvSpPr/>
            <p:nvPr/>
          </p:nvSpPr>
          <p:spPr>
            <a:xfrm>
              <a:off x="5301245" y="3432460"/>
              <a:ext cx="707533" cy="707533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Круговая стрелка 55"/>
            <p:cNvSpPr/>
            <p:nvPr/>
          </p:nvSpPr>
          <p:spPr>
            <a:xfrm>
              <a:off x="5424616" y="3459033"/>
              <a:ext cx="469557" cy="593983"/>
            </a:xfrm>
            <a:prstGeom prst="circularArrow">
              <a:avLst>
                <a:gd name="adj1" fmla="val 0"/>
                <a:gd name="adj2" fmla="val 3263142"/>
                <a:gd name="adj3" fmla="val 5796686"/>
                <a:gd name="adj4" fmla="val 10800000"/>
                <a:gd name="adj5" fmla="val 125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61" name="Стрелка влево 60"/>
          <p:cNvSpPr/>
          <p:nvPr/>
        </p:nvSpPr>
        <p:spPr>
          <a:xfrm>
            <a:off x="6033104" y="2787770"/>
            <a:ext cx="854249" cy="1235171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4" name="Группа 6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2" name="Прямоугольник 6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284205" y="247135"/>
              <a:ext cx="11652422" cy="6388443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5" name="Прямоугольник 64"/>
          <p:cNvSpPr/>
          <p:nvPr/>
        </p:nvSpPr>
        <p:spPr>
          <a:xfrm>
            <a:off x="4691918" y="151529"/>
            <a:ext cx="521578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Вращайте барабан</a:t>
            </a:r>
            <a:endParaRPr lang="ru-RU" sz="48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pSp>
        <p:nvGrpSpPr>
          <p:cNvPr id="67" name="Группа 66"/>
          <p:cNvGrpSpPr/>
          <p:nvPr/>
        </p:nvGrpSpPr>
        <p:grpSpPr>
          <a:xfrm>
            <a:off x="7463481" y="1339365"/>
            <a:ext cx="1914689" cy="1342916"/>
            <a:chOff x="7463481" y="1339365"/>
            <a:chExt cx="1914689" cy="1342916"/>
          </a:xfrm>
        </p:grpSpPr>
        <p:pic>
          <p:nvPicPr>
            <p:cNvPr id="1028" name="Picture 4" descr="http://print-convert.ru/sample_01.jpg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3481" y="1339365"/>
              <a:ext cx="1914689" cy="1342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" name="Прямоугольник 65"/>
            <p:cNvSpPr/>
            <p:nvPr/>
          </p:nvSpPr>
          <p:spPr>
            <a:xfrm>
              <a:off x="7813539" y="1592453"/>
              <a:ext cx="12602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rPr>
                <a:t>№1</a:t>
              </a:r>
              <a:endPara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endParaRPr>
            </a:p>
          </p:txBody>
        </p:sp>
      </p:grpSp>
      <p:grpSp>
        <p:nvGrpSpPr>
          <p:cNvPr id="73" name="Группа 72"/>
          <p:cNvGrpSpPr/>
          <p:nvPr/>
        </p:nvGrpSpPr>
        <p:grpSpPr>
          <a:xfrm>
            <a:off x="9500994" y="1325996"/>
            <a:ext cx="1914689" cy="1342916"/>
            <a:chOff x="9500994" y="1325996"/>
            <a:chExt cx="1914689" cy="1342916"/>
          </a:xfrm>
        </p:grpSpPr>
        <p:pic>
          <p:nvPicPr>
            <p:cNvPr id="69" name="Picture 4" descr="http://print-convert.ru/sample_01.jpg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0994" y="1325996"/>
              <a:ext cx="1914689" cy="1342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4" name="Прямоугольник 73"/>
            <p:cNvSpPr/>
            <p:nvPr/>
          </p:nvSpPr>
          <p:spPr>
            <a:xfrm>
              <a:off x="9828197" y="1592453"/>
              <a:ext cx="12602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rPr>
                <a:t>№2</a:t>
              </a:r>
              <a:endPara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endParaRPr>
            </a:p>
          </p:txBody>
        </p:sp>
      </p:grpSp>
      <p:grpSp>
        <p:nvGrpSpPr>
          <p:cNvPr id="79" name="Группа 78"/>
          <p:cNvGrpSpPr/>
          <p:nvPr/>
        </p:nvGrpSpPr>
        <p:grpSpPr>
          <a:xfrm>
            <a:off x="7482642" y="2844192"/>
            <a:ext cx="1914689" cy="1342916"/>
            <a:chOff x="7482642" y="2844192"/>
            <a:chExt cx="1914689" cy="1342916"/>
          </a:xfrm>
        </p:grpSpPr>
        <p:pic>
          <p:nvPicPr>
            <p:cNvPr id="68" name="Picture 4" descr="http://print-convert.ru/sample_01.jpg">
              <a:hlinkClick r:id="rId1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2642" y="2844192"/>
              <a:ext cx="1914689" cy="1342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5" name="Прямоугольник 74"/>
            <p:cNvSpPr/>
            <p:nvPr/>
          </p:nvSpPr>
          <p:spPr>
            <a:xfrm>
              <a:off x="7815210" y="3074127"/>
              <a:ext cx="12602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rPr>
                <a:t>№4</a:t>
              </a:r>
              <a:endPara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endParaRPr>
            </a:p>
          </p:txBody>
        </p:sp>
      </p:grpSp>
      <p:grpSp>
        <p:nvGrpSpPr>
          <p:cNvPr id="80" name="Группа 79"/>
          <p:cNvGrpSpPr/>
          <p:nvPr/>
        </p:nvGrpSpPr>
        <p:grpSpPr>
          <a:xfrm>
            <a:off x="9518279" y="2859941"/>
            <a:ext cx="1914689" cy="1342916"/>
            <a:chOff x="9518279" y="2859941"/>
            <a:chExt cx="1914689" cy="1342916"/>
          </a:xfrm>
        </p:grpSpPr>
        <p:pic>
          <p:nvPicPr>
            <p:cNvPr id="70" name="Picture 4" descr="http://print-convert.ru/sample_01.jpg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18279" y="2859941"/>
              <a:ext cx="1914689" cy="1342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6" name="Прямоугольник 75"/>
            <p:cNvSpPr/>
            <p:nvPr/>
          </p:nvSpPr>
          <p:spPr>
            <a:xfrm>
              <a:off x="9845482" y="3069734"/>
              <a:ext cx="12602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rPr>
                <a:t>№5</a:t>
              </a:r>
              <a:endPara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endParaRPr>
            </a:p>
          </p:txBody>
        </p:sp>
      </p:grpSp>
      <p:grpSp>
        <p:nvGrpSpPr>
          <p:cNvPr id="81" name="Группа 80"/>
          <p:cNvGrpSpPr/>
          <p:nvPr/>
        </p:nvGrpSpPr>
        <p:grpSpPr>
          <a:xfrm>
            <a:off x="7463479" y="4349020"/>
            <a:ext cx="1914689" cy="1342916"/>
            <a:chOff x="7463479" y="4349020"/>
            <a:chExt cx="1914689" cy="1342916"/>
          </a:xfrm>
        </p:grpSpPr>
        <p:pic>
          <p:nvPicPr>
            <p:cNvPr id="71" name="Picture 4" descr="http://print-convert.ru/sample_01.jpg">
              <a:hlinkClick r:id="rId1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3479" y="4349020"/>
              <a:ext cx="1914689" cy="1342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7" name="Прямоугольник 76"/>
            <p:cNvSpPr/>
            <p:nvPr/>
          </p:nvSpPr>
          <p:spPr>
            <a:xfrm>
              <a:off x="7813539" y="4491751"/>
              <a:ext cx="12602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rPr>
                <a:t>№7</a:t>
              </a:r>
              <a:endPara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endParaRPr>
            </a:p>
          </p:txBody>
        </p:sp>
      </p:grpSp>
      <p:grpSp>
        <p:nvGrpSpPr>
          <p:cNvPr id="82" name="Группа 81"/>
          <p:cNvGrpSpPr/>
          <p:nvPr/>
        </p:nvGrpSpPr>
        <p:grpSpPr>
          <a:xfrm>
            <a:off x="9504738" y="4360451"/>
            <a:ext cx="1914689" cy="1342916"/>
            <a:chOff x="9504738" y="4360451"/>
            <a:chExt cx="1914689" cy="1342916"/>
          </a:xfrm>
        </p:grpSpPr>
        <p:pic>
          <p:nvPicPr>
            <p:cNvPr id="72" name="Picture 4" descr="http://print-convert.ru/sample_01.jpg">
              <a:hlinkClick r:id="rId1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4738" y="4360451"/>
              <a:ext cx="1914689" cy="1342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8" name="Прямоугольник 77"/>
            <p:cNvSpPr/>
            <p:nvPr/>
          </p:nvSpPr>
          <p:spPr>
            <a:xfrm>
              <a:off x="9837592" y="4506545"/>
              <a:ext cx="12602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rPr>
                <a:t>№8</a:t>
              </a:r>
              <a:endPara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endParaRPr>
            </a:p>
          </p:txBody>
        </p:sp>
      </p:grpSp>
      <p:grpSp>
        <p:nvGrpSpPr>
          <p:cNvPr id="84" name="Группа 83"/>
          <p:cNvGrpSpPr/>
          <p:nvPr/>
        </p:nvGrpSpPr>
        <p:grpSpPr>
          <a:xfrm rot="1228688">
            <a:off x="1020480" y="1002251"/>
            <a:ext cx="4926706" cy="4908094"/>
            <a:chOff x="1020480" y="1002251"/>
            <a:chExt cx="4926706" cy="4908094"/>
          </a:xfrm>
        </p:grpSpPr>
        <p:grpSp>
          <p:nvGrpSpPr>
            <p:cNvPr id="83" name="Группа 82"/>
            <p:cNvGrpSpPr/>
            <p:nvPr/>
          </p:nvGrpSpPr>
          <p:grpSpPr>
            <a:xfrm>
              <a:off x="1020480" y="1002251"/>
              <a:ext cx="4926706" cy="4908094"/>
              <a:chOff x="1020480" y="1002251"/>
              <a:chExt cx="4926706" cy="4908094"/>
            </a:xfrm>
          </p:grpSpPr>
          <p:grpSp>
            <p:nvGrpSpPr>
              <p:cNvPr id="58" name="Группа 57"/>
              <p:cNvGrpSpPr/>
              <p:nvPr/>
            </p:nvGrpSpPr>
            <p:grpSpPr>
              <a:xfrm>
                <a:off x="1020480" y="1002251"/>
                <a:ext cx="4926706" cy="4908094"/>
                <a:chOff x="3207626" y="1342062"/>
                <a:chExt cx="4926706" cy="4908094"/>
              </a:xfrm>
            </p:grpSpPr>
            <p:sp>
              <p:nvSpPr>
                <p:cNvPr id="12" name="Трапеция 11"/>
                <p:cNvSpPr/>
                <p:nvPr/>
              </p:nvSpPr>
              <p:spPr>
                <a:xfrm rot="10800000">
                  <a:off x="5153087" y="1348871"/>
                  <a:ext cx="1003852" cy="2010328"/>
                </a:xfrm>
                <a:prstGeom prst="trapezoid">
                  <a:avLst>
                    <a:gd name="adj" fmla="val 36940"/>
                  </a:avLst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762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4800" b="1" dirty="0">
                      <a:solidFill>
                        <a:srgbClr val="FF0000"/>
                      </a:solidFill>
                    </a:rPr>
                    <a:t>3</a:t>
                  </a:r>
                </a:p>
              </p:txBody>
            </p:sp>
            <p:cxnSp>
              <p:nvCxnSpPr>
                <p:cNvPr id="19" name="Прямая соединительная линия 18"/>
                <p:cNvCxnSpPr/>
                <p:nvPr/>
              </p:nvCxnSpPr>
              <p:spPr>
                <a:xfrm flipV="1">
                  <a:off x="6156939" y="5863660"/>
                  <a:ext cx="861699" cy="386496"/>
                </a:xfrm>
                <a:prstGeom prst="line">
                  <a:avLst/>
                </a:prstGeom>
                <a:ln w="762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Прямая соединительная линия 22"/>
                <p:cNvCxnSpPr/>
                <p:nvPr/>
              </p:nvCxnSpPr>
              <p:spPr>
                <a:xfrm flipH="1">
                  <a:off x="7744621" y="4239826"/>
                  <a:ext cx="389711" cy="898010"/>
                </a:xfrm>
                <a:prstGeom prst="line">
                  <a:avLst/>
                </a:prstGeom>
                <a:ln w="762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Прямая соединительная линия 24"/>
                <p:cNvCxnSpPr/>
                <p:nvPr/>
              </p:nvCxnSpPr>
              <p:spPr>
                <a:xfrm flipH="1" flipV="1">
                  <a:off x="3218702" y="4361430"/>
                  <a:ext cx="349749" cy="824734"/>
                </a:xfrm>
                <a:prstGeom prst="line">
                  <a:avLst/>
                </a:prstGeom>
                <a:ln w="762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Прямая соединительная линия 26"/>
                <p:cNvCxnSpPr/>
                <p:nvPr/>
              </p:nvCxnSpPr>
              <p:spPr>
                <a:xfrm flipH="1">
                  <a:off x="3207626" y="2437925"/>
                  <a:ext cx="347370" cy="895246"/>
                </a:xfrm>
                <a:prstGeom prst="line">
                  <a:avLst/>
                </a:prstGeom>
                <a:ln w="762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Прямая соединительная линия 28"/>
                <p:cNvCxnSpPr/>
                <p:nvPr/>
              </p:nvCxnSpPr>
              <p:spPr>
                <a:xfrm flipV="1">
                  <a:off x="4269193" y="1342062"/>
                  <a:ext cx="897745" cy="399934"/>
                </a:xfrm>
                <a:prstGeom prst="line">
                  <a:avLst/>
                </a:prstGeom>
                <a:ln w="762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Прямая соединительная линия 30"/>
                <p:cNvCxnSpPr/>
                <p:nvPr/>
              </p:nvCxnSpPr>
              <p:spPr>
                <a:xfrm flipH="1" flipV="1">
                  <a:off x="4285511" y="5896860"/>
                  <a:ext cx="867576" cy="353295"/>
                </a:xfrm>
                <a:prstGeom prst="line">
                  <a:avLst/>
                </a:prstGeom>
                <a:ln w="762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Трапеция 33"/>
                <p:cNvSpPr/>
                <p:nvPr/>
              </p:nvSpPr>
              <p:spPr>
                <a:xfrm rot="2700000">
                  <a:off x="4129156" y="3826021"/>
                  <a:ext cx="1003852" cy="2010328"/>
                </a:xfrm>
                <a:prstGeom prst="trapezoid">
                  <a:avLst>
                    <a:gd name="adj" fmla="val 36940"/>
                  </a:avLst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762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4800" b="1" dirty="0">
                      <a:solidFill>
                        <a:srgbClr val="FF0000"/>
                      </a:solidFill>
                    </a:rPr>
                    <a:t>6</a:t>
                  </a:r>
                </a:p>
              </p:txBody>
            </p:sp>
            <p:sp>
              <p:nvSpPr>
                <p:cNvPr id="35" name="Трапеция 34"/>
                <p:cNvSpPr/>
                <p:nvPr/>
              </p:nvSpPr>
              <p:spPr>
                <a:xfrm rot="5400000">
                  <a:off x="3710864" y="2829933"/>
                  <a:ext cx="1003852" cy="2010328"/>
                </a:xfrm>
                <a:prstGeom prst="trapezoid">
                  <a:avLst>
                    <a:gd name="adj" fmla="val 36940"/>
                  </a:avLst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762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4800" b="1" dirty="0">
                      <a:solidFill>
                        <a:srgbClr val="FF0000"/>
                      </a:solidFill>
                    </a:rPr>
                    <a:t>5</a:t>
                  </a:r>
                </a:p>
              </p:txBody>
            </p:sp>
            <p:sp>
              <p:nvSpPr>
                <p:cNvPr id="36" name="Трапеция 35"/>
                <p:cNvSpPr/>
                <p:nvPr/>
              </p:nvSpPr>
              <p:spPr>
                <a:xfrm rot="8100000">
                  <a:off x="4114404" y="1802506"/>
                  <a:ext cx="1003852" cy="2010328"/>
                </a:xfrm>
                <a:prstGeom prst="trapezoid">
                  <a:avLst>
                    <a:gd name="adj" fmla="val 36940"/>
                  </a:avLst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762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4800" b="1" dirty="0" smtClean="0">
                      <a:solidFill>
                        <a:srgbClr val="FF0000"/>
                      </a:solidFill>
                    </a:rPr>
                    <a:t>4</a:t>
                  </a:r>
                  <a:endParaRPr lang="ru-RU" sz="48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7" name="Трапеция 36"/>
                <p:cNvSpPr/>
                <p:nvPr/>
              </p:nvSpPr>
              <p:spPr>
                <a:xfrm rot="16200000">
                  <a:off x="6607418" y="2781064"/>
                  <a:ext cx="1003852" cy="2010328"/>
                </a:xfrm>
                <a:prstGeom prst="trapezoid">
                  <a:avLst>
                    <a:gd name="adj" fmla="val 36940"/>
                  </a:avLst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762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4800" b="1" dirty="0">
                      <a:solidFill>
                        <a:srgbClr val="FF0000"/>
                      </a:solidFill>
                    </a:rPr>
                    <a:t>1</a:t>
                  </a:r>
                </a:p>
              </p:txBody>
            </p:sp>
            <p:sp>
              <p:nvSpPr>
                <p:cNvPr id="38" name="Трапеция 37"/>
                <p:cNvSpPr/>
                <p:nvPr/>
              </p:nvSpPr>
              <p:spPr>
                <a:xfrm rot="21600000">
                  <a:off x="5153088" y="4239827"/>
                  <a:ext cx="1003852" cy="2010328"/>
                </a:xfrm>
                <a:prstGeom prst="trapezoid">
                  <a:avLst>
                    <a:gd name="adj" fmla="val 36940"/>
                  </a:avLst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762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4800" b="1" dirty="0">
                      <a:solidFill>
                        <a:srgbClr val="FF0000"/>
                      </a:solidFill>
                    </a:rPr>
                    <a:t>7</a:t>
                  </a:r>
                </a:p>
              </p:txBody>
            </p:sp>
            <p:sp>
              <p:nvSpPr>
                <p:cNvPr id="39" name="Трапеция 38"/>
                <p:cNvSpPr/>
                <p:nvPr/>
              </p:nvSpPr>
              <p:spPr>
                <a:xfrm rot="-2700000">
                  <a:off x="6178134" y="3792822"/>
                  <a:ext cx="1003852" cy="2010328"/>
                </a:xfrm>
                <a:prstGeom prst="trapezoid">
                  <a:avLst>
                    <a:gd name="adj" fmla="val 36940"/>
                  </a:avLst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762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4800" b="1" dirty="0">
                      <a:solidFill>
                        <a:srgbClr val="FF0000"/>
                      </a:solidFill>
                    </a:rPr>
                    <a:t>8</a:t>
                  </a:r>
                </a:p>
              </p:txBody>
            </p:sp>
            <p:sp>
              <p:nvSpPr>
                <p:cNvPr id="40" name="Трапеция 39"/>
                <p:cNvSpPr/>
                <p:nvPr/>
              </p:nvSpPr>
              <p:spPr>
                <a:xfrm rot="-8100000">
                  <a:off x="6184854" y="1769305"/>
                  <a:ext cx="1003852" cy="2010328"/>
                </a:xfrm>
                <a:prstGeom prst="trapezoid">
                  <a:avLst>
                    <a:gd name="adj" fmla="val 36940"/>
                  </a:avLst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762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sz="4800" b="1" dirty="0">
                      <a:solidFill>
                        <a:srgbClr val="FF0000"/>
                      </a:solidFill>
                    </a:rPr>
                    <a:t>2</a:t>
                  </a:r>
                </a:p>
              </p:txBody>
            </p:sp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>
                  <a:off x="7752455" y="2426888"/>
                  <a:ext cx="362053" cy="857413"/>
                </a:xfrm>
                <a:prstGeom prst="line">
                  <a:avLst/>
                </a:prstGeom>
                <a:ln w="762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Прямая соединительная линия 51"/>
                <p:cNvCxnSpPr/>
                <p:nvPr/>
              </p:nvCxnSpPr>
              <p:spPr>
                <a:xfrm>
                  <a:off x="6137108" y="1342062"/>
                  <a:ext cx="903725" cy="333532"/>
                </a:xfrm>
                <a:prstGeom prst="line">
                  <a:avLst/>
                </a:prstGeom>
                <a:ln w="76200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1030" name="Picture 6" descr="http://www.osh.by/wp-content/uploads/2014/02/skripichnii_kluch0000.png">
                <a:hlinkClick r:id="rId14" action="ppaction://hlinksldjump"/>
              </p:cNvPr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95201" y="1940651"/>
                <a:ext cx="1246203" cy="9346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032" name="Picture 8" descr="https://pixabay.com/static/uploads/photo/2014/04/03/10/22/black-box-310220_640.png">
              <a:hlinkClick r:id="rId1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5159" y="4055057"/>
              <a:ext cx="544017" cy="4972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1" name="Управляющая кнопка: далее 90">
            <a:hlinkClick r:id="" action="ppaction://hlinkshowjump?jump=nextslide" highlightClick="1"/>
          </p:cNvPr>
          <p:cNvSpPr/>
          <p:nvPr/>
        </p:nvSpPr>
        <p:spPr>
          <a:xfrm>
            <a:off x="11212330" y="6057744"/>
            <a:ext cx="626076" cy="47044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что где когда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8" cstate="print"/>
          <a:stretch>
            <a:fillRect/>
          </a:stretch>
        </p:blipFill>
        <p:spPr>
          <a:xfrm>
            <a:off x="670560" y="6553200"/>
            <a:ext cx="304800" cy="304800"/>
          </a:xfrm>
          <a:prstGeom prst="rect">
            <a:avLst/>
          </a:prstGeom>
        </p:spPr>
      </p:pic>
      <p:pic>
        <p:nvPicPr>
          <p:cNvPr id="54" name="что где когда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9" cstate="print"/>
          <a:stretch>
            <a:fillRect/>
          </a:stretch>
        </p:blipFill>
        <p:spPr>
          <a:xfrm>
            <a:off x="1143000" y="6553200"/>
            <a:ext cx="304800" cy="304800"/>
          </a:xfrm>
          <a:prstGeom prst="rect">
            <a:avLst/>
          </a:prstGeom>
        </p:spPr>
      </p:pic>
      <p:pic>
        <p:nvPicPr>
          <p:cNvPr id="55" name="что где когда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9" cstate="print"/>
          <a:stretch>
            <a:fillRect/>
          </a:stretch>
        </p:blipFill>
        <p:spPr>
          <a:xfrm>
            <a:off x="1859280" y="6553200"/>
            <a:ext cx="304800" cy="304800"/>
          </a:xfrm>
          <a:prstGeom prst="rect">
            <a:avLst/>
          </a:prstGeom>
        </p:spPr>
      </p:pic>
      <p:pic>
        <p:nvPicPr>
          <p:cNvPr id="57" name="что где когда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9" cstate="print"/>
          <a:stretch>
            <a:fillRect/>
          </a:stretch>
        </p:blipFill>
        <p:spPr>
          <a:xfrm>
            <a:off x="2590800" y="6553200"/>
            <a:ext cx="304800" cy="304800"/>
          </a:xfrm>
          <a:prstGeom prst="rect">
            <a:avLst/>
          </a:prstGeom>
        </p:spPr>
      </p:pic>
      <p:pic>
        <p:nvPicPr>
          <p:cNvPr id="85" name="что где когда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9" cstate="print"/>
          <a:stretch>
            <a:fillRect/>
          </a:stretch>
        </p:blipFill>
        <p:spPr>
          <a:xfrm>
            <a:off x="3154680" y="6553200"/>
            <a:ext cx="304800" cy="304800"/>
          </a:xfrm>
          <a:prstGeom prst="rect">
            <a:avLst/>
          </a:prstGeom>
        </p:spPr>
      </p:pic>
      <p:pic>
        <p:nvPicPr>
          <p:cNvPr id="87" name="что где когда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8" cstate="print"/>
          <a:stretch>
            <a:fillRect/>
          </a:stretch>
        </p:blipFill>
        <p:spPr>
          <a:xfrm>
            <a:off x="3672840" y="6553200"/>
            <a:ext cx="304800" cy="304800"/>
          </a:xfrm>
          <a:prstGeom prst="rect">
            <a:avLst/>
          </a:prstGeom>
        </p:spPr>
      </p:pic>
      <p:pic>
        <p:nvPicPr>
          <p:cNvPr id="88" name="что где когда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9" cstate="print"/>
          <a:stretch>
            <a:fillRect/>
          </a:stretch>
        </p:blipFill>
        <p:spPr>
          <a:xfrm>
            <a:off x="4191000" y="6553200"/>
            <a:ext cx="304800" cy="304800"/>
          </a:xfrm>
          <a:prstGeom prst="rect">
            <a:avLst/>
          </a:prstGeom>
        </p:spPr>
      </p:pic>
      <p:pic>
        <p:nvPicPr>
          <p:cNvPr id="89" name="что где когда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20" cstate="print"/>
          <a:stretch>
            <a:fillRect/>
          </a:stretch>
        </p:blipFill>
        <p:spPr>
          <a:xfrm>
            <a:off x="4617720" y="6553200"/>
            <a:ext cx="304800" cy="304800"/>
          </a:xfrm>
          <a:prstGeom prst="rect">
            <a:avLst/>
          </a:prstGeom>
        </p:spPr>
      </p:pic>
      <p:pic>
        <p:nvPicPr>
          <p:cNvPr id="90" name="черный ящик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21" cstate="print"/>
          <a:stretch>
            <a:fillRect/>
          </a:stretch>
        </p:blipFill>
        <p:spPr>
          <a:xfrm>
            <a:off x="5123793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5969810"/>
      </p:ext>
    </p:extLst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2800000">
                                      <p:cBhvr>
                                        <p:cTn id="6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3493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400000">
                                      <p:cBhvr>
                                        <p:cTn id="12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3493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18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43493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100000">
                                      <p:cBhvr>
                                        <p:cTn id="24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43493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6700000">
                                      <p:cBhvr>
                                        <p:cTn id="30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43493" fill="hold"/>
                                        <p:tgtEl>
                                          <p:spTgt spid="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36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43493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9400000">
                                      <p:cBhvr>
                                        <p:cTn id="42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43493" fill="hold"/>
                                        <p:tgtEl>
                                          <p:spTgt spid="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3000000">
                                      <p:cBhvr>
                                        <p:cTn id="48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43493" fill="hold"/>
                                        <p:tgtEl>
                                          <p:spTgt spid="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  <p:audio>
              <p:cMediaNode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>
                <p:cTn id="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"/>
                </p:tgtEl>
              </p:cMediaNode>
            </p:audio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5"/>
                </p:tgtEl>
              </p:cMediaNode>
            </p:audio>
            <p:audio>
              <p:cMediaNode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audio>
              <p:cMediaNode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8"/>
                </p:tgtEl>
              </p:cMediaNode>
            </p:audio>
            <p:audio>
              <p:cMediaNode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9"/>
                </p:tgtEl>
              </p:cMediaNode>
            </p:audio>
            <p:audio>
              <p:cMediaNode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864" y="86498"/>
            <a:ext cx="2794687" cy="457201"/>
          </a:xfr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Вопрос №1</a:t>
            </a:r>
            <a:endParaRPr lang="ru-RU" dirty="0"/>
          </a:p>
        </p:txBody>
      </p:sp>
      <p:sp>
        <p:nvSpPr>
          <p:cNvPr id="3" name="Управляющая кнопка: возврат 2">
            <a:hlinkClick r:id="rId3" action="ppaction://hlinksldjump" highlightClick="1"/>
          </p:cNvPr>
          <p:cNvSpPr/>
          <p:nvPr/>
        </p:nvSpPr>
        <p:spPr>
          <a:xfrm>
            <a:off x="11460480" y="6236208"/>
            <a:ext cx="731520" cy="6217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10962" y="1235676"/>
            <a:ext cx="97989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Какой ученый </a:t>
            </a:r>
            <a:r>
              <a:rPr lang="ru-RU" sz="4400" b="1" dirty="0" smtClean="0"/>
              <a:t>впервые ввел </a:t>
            </a:r>
            <a:r>
              <a:rPr lang="ru-RU" sz="4400" b="1" dirty="0" smtClean="0"/>
              <a:t>двоичную систему счисления впервые.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77232" y="4707924"/>
            <a:ext cx="4905633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ГОТФРИД  ЛЕЙБНИЦ</a:t>
            </a:r>
          </a:p>
          <a:p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78896" y="6272784"/>
            <a:ext cx="146304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1021636"/>
      </p:ext>
    </p:extLst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11460480" y="6111158"/>
            <a:ext cx="731520" cy="6217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33864" y="86498"/>
            <a:ext cx="2794687" cy="457201"/>
          </a:xfr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Вопрос №2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10962" y="1235676"/>
            <a:ext cx="97989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АМЕРИКАНСКИЙ ИНЖЕНЕР МАТЕМАТИК ПРЕДЛОЖИЛ ИСПОЛЬЗОВАТЬ ДВОИЧНУЮ СИСТЕМУ СЧИСЛЕНИЯ ДЛЯ КОНСТРУИРОВАНИЯ ЭЛЕКТРИЧЕСКИХ СХЕМ.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77232" y="4707924"/>
            <a:ext cx="4905633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КЛОД ШЕННОН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78896" y="6272784"/>
            <a:ext cx="146304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39584460"/>
      </p:ext>
    </p:extLst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11460480" y="6236208"/>
            <a:ext cx="731520" cy="6217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33864" y="86498"/>
            <a:ext cx="2794687" cy="457201"/>
          </a:xfr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Вопрос №4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10962" y="1235676"/>
            <a:ext cx="97989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Какой средневековый ученый описал арабские цифры десятичной </a:t>
            </a:r>
            <a:r>
              <a:rPr lang="ru-RU" sz="4400" b="1" dirty="0" err="1" smtClean="0"/>
              <a:t>с.с</a:t>
            </a:r>
            <a:r>
              <a:rPr lang="ru-RU" sz="4400" b="1" dirty="0" smtClean="0"/>
              <a:t>. 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89131" y="4707924"/>
            <a:ext cx="7493735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МУХАММЕД ИБН МУСА АЛЬ ХОРЕЗМИ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78896" y="6272784"/>
            <a:ext cx="146304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1333709"/>
      </p:ext>
    </p:extLst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11460480" y="6236208"/>
            <a:ext cx="731520" cy="6217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33864" y="86498"/>
            <a:ext cx="2794687" cy="457201"/>
          </a:xfr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Вопрос №5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10962" y="1235676"/>
            <a:ext cx="97989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Чему равна разность чисел:</a:t>
            </a:r>
          </a:p>
          <a:p>
            <a:r>
              <a:rPr lang="ru-RU" sz="4400" b="1" dirty="0" smtClean="0"/>
              <a:t>1010100  -  1000010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35343" y="4723690"/>
            <a:ext cx="4905633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10010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78896" y="6272784"/>
            <a:ext cx="146304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96782716"/>
      </p:ext>
    </p:extLst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11460480" y="6236208"/>
            <a:ext cx="731520" cy="6217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33864" y="86498"/>
            <a:ext cx="2794687" cy="457201"/>
          </a:xfr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Вопрос №7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10962" y="1235676"/>
            <a:ext cx="979890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Чему равны </a:t>
            </a:r>
            <a:r>
              <a:rPr lang="ru-RU" sz="4000" b="1" dirty="0" smtClean="0"/>
              <a:t>в 10-й с.с. </a:t>
            </a:r>
            <a:r>
              <a:rPr lang="ru-RU" sz="4000" b="1" dirty="0" smtClean="0"/>
              <a:t>следующие </a:t>
            </a:r>
            <a:r>
              <a:rPr lang="ru-RU" sz="4000" b="1" dirty="0" smtClean="0"/>
              <a:t>числа, записанные в римской системе счисления.</a:t>
            </a:r>
          </a:p>
          <a:p>
            <a:r>
              <a:rPr lang="ru-RU" sz="4400" b="1" dirty="0" smtClean="0"/>
              <a:t>а)</a:t>
            </a:r>
            <a:r>
              <a:rPr lang="en-US" sz="4400" b="1" dirty="0" smtClean="0"/>
              <a:t>XI  </a:t>
            </a:r>
            <a:r>
              <a:rPr lang="ru-RU" sz="4400" b="1" dirty="0" smtClean="0"/>
              <a:t>б</a:t>
            </a:r>
            <a:r>
              <a:rPr lang="en-US" sz="4400" b="1" dirty="0" smtClean="0"/>
              <a:t>)LX    </a:t>
            </a:r>
            <a:r>
              <a:rPr lang="ru-RU" sz="4400" b="1" dirty="0" smtClean="0"/>
              <a:t>в</a:t>
            </a:r>
            <a:r>
              <a:rPr lang="en-US" sz="4400" b="1" dirty="0" smtClean="0"/>
              <a:t>)MXD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77232" y="4707924"/>
            <a:ext cx="4905633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а) 11      б) 60    в) 1490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78896" y="6272784"/>
            <a:ext cx="146304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81789958"/>
      </p:ext>
    </p:extLst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11460480" y="6236208"/>
            <a:ext cx="731520" cy="62179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33864" y="86498"/>
            <a:ext cx="2794687" cy="457201"/>
          </a:xfr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Вопрос №8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277232" y="4707924"/>
            <a:ext cx="4905633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29360,128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78896" y="6272784"/>
            <a:ext cx="146304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82865" y="1434662"/>
            <a:ext cx="1035795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Чему равен информационный вес </a:t>
            </a:r>
            <a:r>
              <a:rPr lang="ru-RU" sz="4400" b="1" dirty="0" smtClean="0"/>
              <a:t>сообщения 3,5 </a:t>
            </a:r>
            <a:r>
              <a:rPr lang="ru-RU" sz="4400" b="1" dirty="0" smtClean="0"/>
              <a:t>МБАЙТ. </a:t>
            </a:r>
            <a:endParaRPr lang="ru-RU" sz="4400" b="1" dirty="0" smtClean="0"/>
          </a:p>
          <a:p>
            <a:r>
              <a:rPr lang="ru-RU" sz="4400" b="1" dirty="0" smtClean="0"/>
              <a:t>  </a:t>
            </a:r>
            <a:endParaRPr lang="ru-RU" sz="4400" b="1" dirty="0" smtClean="0"/>
          </a:p>
          <a:p>
            <a:r>
              <a:rPr lang="ru-RU" sz="4400" b="1" dirty="0"/>
              <a:t>О</a:t>
            </a:r>
            <a:r>
              <a:rPr lang="ru-RU" sz="4400" b="1" dirty="0" smtClean="0"/>
              <a:t>твет дать В БИТАХ.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3616122541"/>
      </p:ext>
    </p:extLst>
  </p:cSld>
  <p:clrMapOvr>
    <a:masterClrMapping/>
  </p:clrMapOvr>
  <p:transition spd="slow" advClick="0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2362</TotalTime>
  <Words>224</Words>
  <Application>Microsoft Office PowerPoint</Application>
  <PresentationFormat>Произвольный</PresentationFormat>
  <Paragraphs>59</Paragraphs>
  <Slides>12</Slides>
  <Notes>1</Notes>
  <HiddenSlides>8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Вопрос №1</vt:lpstr>
      <vt:lpstr>Вопрос №2</vt:lpstr>
      <vt:lpstr>Вопрос №4</vt:lpstr>
      <vt:lpstr>Вопрос №5</vt:lpstr>
      <vt:lpstr>Вопрос №7</vt:lpstr>
      <vt:lpstr>Вопрос №8</vt:lpstr>
      <vt:lpstr>Музыкальная пауза</vt:lpstr>
      <vt:lpstr>Черный ящик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александровна елена</dc:creator>
  <cp:lastModifiedBy>Рагимат</cp:lastModifiedBy>
  <cp:revision>57</cp:revision>
  <dcterms:created xsi:type="dcterms:W3CDTF">2015-07-08T11:55:46Z</dcterms:created>
  <dcterms:modified xsi:type="dcterms:W3CDTF">2016-04-20T22:40:13Z</dcterms:modified>
</cp:coreProperties>
</file>