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28" r:id="rId2"/>
    <p:sldMasterId id="2147483840" r:id="rId3"/>
    <p:sldMasterId id="2147483852" r:id="rId4"/>
    <p:sldMasterId id="2147483864" r:id="rId5"/>
    <p:sldMasterId id="2147483876" r:id="rId6"/>
    <p:sldMasterId id="2147483888" r:id="rId7"/>
    <p:sldMasterId id="2147483900" r:id="rId8"/>
    <p:sldMasterId id="2147483911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4" r:id="rId17"/>
    <p:sldId id="265" r:id="rId18"/>
    <p:sldId id="266" r:id="rId19"/>
    <p:sldId id="267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69" r:id="rId30"/>
    <p:sldId id="270" r:id="rId31"/>
    <p:sldId id="27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53" d="100"/>
          <a:sy n="53" d="100"/>
        </p:scale>
        <p:origin x="-43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EAA21-FDB8-4FBA-9477-4233814CCDC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3295-0E4A-4878-8EDB-79B12B0D01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562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1342-4AB1-4DA1-8200-D3D81F16783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AA14-4692-4023-B542-51030C60EE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99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A713-EC80-49DD-B5EA-35032E524F6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922E-E2F7-43A2-96FA-E9A1946A67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61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46518-93C0-4600-B976-4A4DD05A4A5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7431D-6FFB-4BB6-9939-E53B2D7C41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972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47C4-285B-4446-A203-789DE02C53C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72E11-0189-4421-BE58-0A4827C568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82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750A-0560-43CF-8101-4A6FC8648AD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76F5-9F82-4A0F-B786-78475D0E0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098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2D19F-442B-4695-93B2-564EA873FF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3D78-2583-4904-B9D3-D3F691A757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966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1FA4-224C-435D-B519-42A7E40FFEF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4255-73F8-47FC-A99D-6CA61626F4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16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BB8AF-490F-456A-857E-C1001215FFC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23A9-B809-4295-A691-F82FFA45DF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549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1A16-A746-4A93-B163-F7F33871A76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AAAF1-54A1-42C6-87FF-261834FF55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134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73E7-FC42-47CF-A6C8-D45A9CC1464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A69F-40EC-4193-84B2-11F2FC9AC2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358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EAA21-FDB8-4FBA-9477-4233814CCDC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3295-0E4A-4878-8EDB-79B12B0D01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107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1342-4AB1-4DA1-8200-D3D81F16783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AA14-4692-4023-B542-51030C60EE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765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A713-EC80-49DD-B5EA-35032E524F6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922E-E2F7-43A2-96FA-E9A1946A67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422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46518-93C0-4600-B976-4A4DD05A4A5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7431D-6FFB-4BB6-9939-E53B2D7C41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520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47C4-285B-4446-A203-789DE02C53C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72E11-0189-4421-BE58-0A4827C568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264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750A-0560-43CF-8101-4A6FC8648AD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76F5-9F82-4A0F-B786-78475D0E0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3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2D19F-442B-4695-93B2-564EA873FF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3D78-2583-4904-B9D3-D3F691A757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9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1FA4-224C-435D-B519-42A7E40FFEF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4255-73F8-47FC-A99D-6CA61626F4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602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BB8AF-490F-456A-857E-C1001215FFC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23A9-B809-4295-A691-F82FFA45DF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895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1A16-A746-4A93-B163-F7F33871A76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AAAF1-54A1-42C6-87FF-261834FF55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761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73E7-FC42-47CF-A6C8-D45A9CC1464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A69F-40EC-4193-84B2-11F2FC9AC2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328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EAA21-FDB8-4FBA-9477-4233814CCDC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3295-0E4A-4878-8EDB-79B12B0D01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496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1342-4AB1-4DA1-8200-D3D81F16783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AA14-4692-4023-B542-51030C60EE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479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A713-EC80-49DD-B5EA-35032E524F6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922E-E2F7-43A2-96FA-E9A1946A67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651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46518-93C0-4600-B976-4A4DD05A4A5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7431D-6FFB-4BB6-9939-E53B2D7C41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628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47C4-285B-4446-A203-789DE02C53C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72E11-0189-4421-BE58-0A4827C568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406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750A-0560-43CF-8101-4A6FC8648AD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76F5-9F82-4A0F-B786-78475D0E0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37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2D19F-442B-4695-93B2-564EA873FF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3D78-2583-4904-B9D3-D3F691A757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475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1FA4-224C-435D-B519-42A7E40FFEF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4255-73F8-47FC-A99D-6CA61626F4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56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BB8AF-490F-456A-857E-C1001215FFC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23A9-B809-4295-A691-F82FFA45DF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066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1A16-A746-4A93-B163-F7F33871A76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AAAF1-54A1-42C6-87FF-261834FF55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218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73E7-FC42-47CF-A6C8-D45A9CC1464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A69F-40EC-4193-84B2-11F2FC9AC2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619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EAA21-FDB8-4FBA-9477-4233814CCDC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3295-0E4A-4878-8EDB-79B12B0D01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878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1342-4AB1-4DA1-8200-D3D81F16783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AA14-4692-4023-B542-51030C60EE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910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A713-EC80-49DD-B5EA-35032E524F6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922E-E2F7-43A2-96FA-E9A1946A67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254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46518-93C0-4600-B976-4A4DD05A4A5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7431D-6FFB-4BB6-9939-E53B2D7C41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633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47C4-285B-4446-A203-789DE02C53C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72E11-0189-4421-BE58-0A4827C568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1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750A-0560-43CF-8101-4A6FC8648AD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76F5-9F82-4A0F-B786-78475D0E0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012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2D19F-442B-4695-93B2-564EA873FF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3D78-2583-4904-B9D3-D3F691A757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835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1FA4-224C-435D-B519-42A7E40FFEF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4255-73F8-47FC-A99D-6CA61626F4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988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BB8AF-490F-456A-857E-C1001215FFC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23A9-B809-4295-A691-F82FFA45DF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0203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1A16-A746-4A93-B163-F7F33871A76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AAAF1-54A1-42C6-87FF-261834FF55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52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73E7-FC42-47CF-A6C8-D45A9CC1464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A69F-40EC-4193-84B2-11F2FC9AC2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8046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EAA21-FDB8-4FBA-9477-4233814CCDC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3295-0E4A-4878-8EDB-79B12B0D01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5956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1342-4AB1-4DA1-8200-D3D81F16783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AA14-4692-4023-B542-51030C60EE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054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A713-EC80-49DD-B5EA-35032E524F6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922E-E2F7-43A2-96FA-E9A1946A67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97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46518-93C0-4600-B976-4A4DD05A4A5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7431D-6FFB-4BB6-9939-E53B2D7C41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14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47C4-285B-4446-A203-789DE02C53C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72E11-0189-4421-BE58-0A4827C568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907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750A-0560-43CF-8101-4A6FC8648AD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76F5-9F82-4A0F-B786-78475D0E0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9692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2D19F-442B-4695-93B2-564EA873FF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3D78-2583-4904-B9D3-D3F691A757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966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1FA4-224C-435D-B519-42A7E40FFEF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4255-73F8-47FC-A99D-6CA61626F4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399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BB8AF-490F-456A-857E-C1001215FFC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23A9-B809-4295-A691-F82FFA45DF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6343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1A16-A746-4A93-B163-F7F33871A76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AAAF1-54A1-42C6-87FF-261834FF55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304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73E7-FC42-47CF-A6C8-D45A9CC1464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A69F-40EC-4193-84B2-11F2FC9AC2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5694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EAA21-FDB8-4FBA-9477-4233814CCDC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3295-0E4A-4878-8EDB-79B12B0D01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5610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1342-4AB1-4DA1-8200-D3D81F16783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AA14-4692-4023-B542-51030C60EE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677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A713-EC80-49DD-B5EA-35032E524F6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922E-E2F7-43A2-96FA-E9A1946A67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90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46518-93C0-4600-B976-4A4DD05A4A5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7431D-6FFB-4BB6-9939-E53B2D7C41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517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47C4-285B-4446-A203-789DE02C53C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72E11-0189-4421-BE58-0A4827C568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26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750A-0560-43CF-8101-4A6FC8648AD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76F5-9F82-4A0F-B786-78475D0E0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4755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2D19F-442B-4695-93B2-564EA873FF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3D78-2583-4904-B9D3-D3F691A757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6029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1FA4-224C-435D-B519-42A7E40FFEF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4255-73F8-47FC-A99D-6CA61626F4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6520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BB8AF-490F-456A-857E-C1001215FFC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23A9-B809-4295-A691-F82FFA45DF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1627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1A16-A746-4A93-B163-F7F33871A76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AAAF1-54A1-42C6-87FF-261834FF55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6709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73E7-FC42-47CF-A6C8-D45A9CC1464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A69F-40EC-4193-84B2-11F2FC9AC2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6056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DF266-647B-4E3E-A58C-344F913EC15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636002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E9FD-2745-4867-8B59-E8BC0B6348F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358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A18BD-4326-43D2-8A81-93ACE8E92D6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99397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58F2-EA45-47CC-8C9E-02A350A7D67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187715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96DD9-DA20-47ED-8707-177FAE6F3C7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165886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3CB1A-FB34-4E9C-AB48-04EC9794585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761854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DFEF-C003-4E39-B8AD-C9659789AE3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934221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B4DAB-5711-438C-B090-E61FD128552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474834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028CC-6107-4517-9F2D-4C8E69CAB53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27693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B32C-F9E8-4713-AB2F-9100DC28B2B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989645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EAA21-FDB8-4FBA-9477-4233814CCDC3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03295-0E4A-4878-8EDB-79B12B0D01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E1342-4AB1-4DA1-8200-D3D81F167838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DAA14-4692-4023-B542-51030C60EEE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A713-EC80-49DD-B5EA-35032E524F65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3922E-E2F7-43A2-96FA-E9A1946A676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46518-93C0-4600-B976-4A4DD05A4A56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7431D-6FFB-4BB6-9939-E53B2D7C41C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C47C4-285B-4446-A203-789DE02C53C1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72E11-0189-4421-BE58-0A4827C5688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A750A-0560-43CF-8101-4A6FC8648AD5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276F5-9F82-4A0F-B786-78475D0E0E5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2D19F-442B-4695-93B2-564EA873FF81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C3D78-2583-4904-B9D3-D3F691A757F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61FA4-224C-435D-B519-42A7E40FFEF3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54255-73F8-47FC-A99D-6CA61626F4F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0BB8AF-490F-456A-857E-C1001215FFC1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03723A9-B809-4295-A691-F82FFA45DF6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81A16-A746-4A93-B163-F7F33871A760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AAAF1-54A1-42C6-87FF-261834FF55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D73E7-FC42-47CF-A6C8-D45A9CC1464C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DA69F-40EC-4193-84B2-11F2FC9AC20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5B9FEC9-2A55-4D34-98EE-452FF5498B6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5A80C77-8ED5-4DB2-A5BF-C8C21A07ED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1" y="319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1" y="169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0" y="884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3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0" y="129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0777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5B9FEC9-2A55-4D34-98EE-452FF5498B6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5A80C77-8ED5-4DB2-A5BF-C8C21A07ED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1" y="319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1" y="169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0" y="884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3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0" y="129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654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5B9FEC9-2A55-4D34-98EE-452FF5498B6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5A80C77-8ED5-4DB2-A5BF-C8C21A07ED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1" y="319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1" y="169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0" y="884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3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0" y="129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687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5B9FEC9-2A55-4D34-98EE-452FF5498B6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5A80C77-8ED5-4DB2-A5BF-C8C21A07ED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1" y="319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1" y="169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0" y="884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3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0" y="129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3778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5B9FEC9-2A55-4D34-98EE-452FF5498B6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5A80C77-8ED5-4DB2-A5BF-C8C21A07ED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1" y="319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1" y="169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0" y="884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3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0" y="129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288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5B9FEC9-2A55-4D34-98EE-452FF5498B6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5A80C77-8ED5-4DB2-A5BF-C8C21A07ED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1" y="319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1" y="169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0" y="884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3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0" y="129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229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4C45D-5723-4A40-91D8-A3C7B1BB131C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95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1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1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1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1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1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cior.edu.ru/" TargetMode="External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doc.edu.ru/" TargetMode="External"/><Relationship Id="rId2" Type="http://schemas.openxmlformats.org/officeDocument/2006/relationships/hyperlink" Target="http://experiment.edu.ru/" TargetMode="External"/><Relationship Id="rId1" Type="http://schemas.openxmlformats.org/officeDocument/2006/relationships/slideLayout" Target="../slideLayouts/slideLayout68.xml"/><Relationship Id="rId5" Type="http://schemas.openxmlformats.org/officeDocument/2006/relationships/hyperlink" Target="http://language.edu.ru/" TargetMode="External"/><Relationship Id="rId4" Type="http://schemas.openxmlformats.org/officeDocument/2006/relationships/hyperlink" Target="http://museum.edu.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class.ru/node/234008" TargetMode="External"/><Relationship Id="rId3" Type="http://schemas.openxmlformats.org/officeDocument/2006/relationships/hyperlink" Target="http://viki.rdf.ru/" TargetMode="External"/><Relationship Id="rId7" Type="http://schemas.openxmlformats.org/officeDocument/2006/relationships/hyperlink" Target="http://www.nachalka.com/igrovaja" TargetMode="External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94.xml"/><Relationship Id="rId6" Type="http://schemas.openxmlformats.org/officeDocument/2006/relationships/hyperlink" Target="http://nachalka.school-club.ru/about/193/" TargetMode="External"/><Relationship Id="rId5" Type="http://schemas.openxmlformats.org/officeDocument/2006/relationships/hyperlink" Target="http://nachalka.info/demo?did=1001902&amp;lid=1005521" TargetMode="External"/><Relationship Id="rId4" Type="http://schemas.openxmlformats.org/officeDocument/2006/relationships/hyperlink" Target="http://nachalka.seminfo.ru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68952" cy="396044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800" b="1" dirty="0" smtClean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4800" b="1" dirty="0" smtClean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4800" b="1" dirty="0" smtClean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4800" b="1" dirty="0" smtClean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4800" b="1" dirty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4800" b="1" dirty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4800" b="1" dirty="0" smtClean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4800" b="1" dirty="0" smtClean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4800" b="1" dirty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4800" b="1" dirty="0">
                <a:solidFill>
                  <a:srgbClr val="0033CC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Использование</a:t>
            </a:r>
            <a:br>
              <a:rPr lang="ru-RU" b="1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электронно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 -  образовательных ресурсов </a:t>
            </a:r>
            <a:r>
              <a:rPr lang="ru-RU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в начальной школе</a:t>
            </a:r>
            <a:br>
              <a:rPr lang="ru-RU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293096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6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/>
                <a:ea typeface="Times New Roman"/>
                <a:cs typeface="Aharoni" pitchFamily="2" charset="-79"/>
              </a:rPr>
              <a:t>И</a:t>
            </a:r>
            <a:r>
              <a:rPr lang="ru-RU" sz="4000" b="1" i="1" dirty="0" smtClean="0">
                <a:effectLst/>
                <a:latin typeface="Times New Roman"/>
                <a:ea typeface="Times New Roman"/>
                <a:cs typeface="Aharoni" pitchFamily="2" charset="-79"/>
              </a:rPr>
              <a:t>спользование ЭОР</a:t>
            </a:r>
            <a:r>
              <a:rPr lang="ru-RU" sz="4000" b="1" i="1" dirty="0" smtClean="0">
                <a:cs typeface="Aharoni" pitchFamily="2" charset="-79"/>
              </a:rPr>
              <a:t> в личной практике: </a:t>
            </a:r>
            <a:endParaRPr lang="ru-RU" sz="4000" b="1" i="1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26449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Компьютерные тренажёры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(Математика1 – 4 класс, русский язык 1 – 4 класс, окружающий мир 1 – 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класс,«Отличник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2.  </a:t>
            </a:r>
            <a:r>
              <a:rPr lang="ru-RU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Игры, кроссворды</a:t>
            </a:r>
            <a:endParaRPr lang="ru-RU" sz="2400" i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(«Найди отличия», «Найди числа от 10 до 100» и </a:t>
            </a:r>
            <a:r>
              <a:rPr lang="ru-RU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т.д</a:t>
            </a: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3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</a:t>
            </a:r>
            <a:r>
              <a:rPr lang="ru-RU" sz="30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Мультимедийные презентации </a:t>
            </a:r>
            <a:r>
              <a:rPr lang="ru-RU" sz="30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3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различным </a:t>
            </a:r>
            <a:r>
              <a:rPr lang="ru-RU" sz="30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урокам</a:t>
            </a:r>
            <a:r>
              <a:rPr lang="ru-RU" sz="3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а также </a:t>
            </a:r>
            <a:r>
              <a:rPr lang="ru-RU" sz="30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физминутки</a:t>
            </a:r>
            <a:endParaRPr lang="ru-RU" sz="3000" u="sng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Электронные тесты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 этапе актуализации знаний или при подведении итогов урока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08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latin typeface="Times New Roman"/>
                <a:ea typeface="Times New Roman"/>
                <a:cs typeface="Aharoni" pitchFamily="2" charset="-79"/>
              </a:rPr>
              <a:t>Использование </a:t>
            </a:r>
            <a:r>
              <a:rPr lang="ru-RU" sz="3600" b="1" i="1" dirty="0">
                <a:solidFill>
                  <a:prstClr val="black"/>
                </a:solidFill>
                <a:latin typeface="Times New Roman"/>
                <a:ea typeface="Times New Roman"/>
                <a:cs typeface="Aharoni" pitchFamily="2" charset="-79"/>
              </a:rPr>
              <a:t>ЭОР</a:t>
            </a:r>
            <a:r>
              <a:rPr lang="ru-RU" sz="3600" b="1" i="1" dirty="0">
                <a:solidFill>
                  <a:prstClr val="black"/>
                </a:solidFill>
                <a:cs typeface="Aharoni" pitchFamily="2" charset="-79"/>
              </a:rPr>
              <a:t> в личной практике</a:t>
            </a:r>
            <a:r>
              <a:rPr lang="ru-RU" sz="3600" b="1" dirty="0">
                <a:solidFill>
                  <a:prstClr val="black"/>
                </a:solidFill>
                <a:cs typeface="Aharoni" pitchFamily="2" charset="-79"/>
              </a:rPr>
              <a:t>: 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3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DVD и CD диски с картинами </a:t>
            </a:r>
            <a:r>
              <a:rPr lang="ru-RU" sz="2800" b="1" i="1" spc="3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иллюстрациями.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видеофильмы, мультфильмы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Удобно использовать компьютер для отображения результатов той или иной работы.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деятельность (2,3,4 класс)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Музыкальная коллекция </a:t>
            </a:r>
            <a:r>
              <a:rPr kumimoji="0" lang="ru-RU" sz="2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(классической</a:t>
            </a:r>
            <a:r>
              <a:rPr kumimoji="0" lang="ru-RU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музыки)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2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7696200" cy="39290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20483" name="Прямоугольник 7"/>
          <p:cNvSpPr>
            <a:spLocks noChangeArrowheads="1"/>
          </p:cNvSpPr>
          <p:nvPr/>
        </p:nvSpPr>
        <p:spPr bwMode="auto">
          <a:xfrm>
            <a:off x="642938" y="357188"/>
            <a:ext cx="7429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Федеральные коллекции: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 Black" pitchFamily="34" charset="0"/>
              </a:rPr>
              <a:t>Федеральный Центр информационно-образовательных ресурсов (ФЦИОР)  </a:t>
            </a:r>
            <a:endParaRPr lang="ru-RU" sz="2400" u="sng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u="sng" dirty="0" smtClean="0">
                <a:solidFill>
                  <a:srgbClr val="000000"/>
                </a:solidFill>
                <a:hlinkClick r:id="rId2"/>
              </a:rPr>
              <a:t>http://www.fcior.edu.ru</a:t>
            </a:r>
            <a:endParaRPr lang="ru-RU" sz="2400" u="sng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u-RU" sz="2400" u="sng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u-RU" sz="24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738438"/>
            <a:ext cx="278606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07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23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7696200" cy="6143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ЕДИНАЯ КОЛЛЕКЦИЯ ЦИФРОВЫХ ОБРАЗОВАТЕЛЬНЫХ РЕСУРСОВ </a:t>
            </a:r>
          </a:p>
          <a:p>
            <a:pPr algn="just" eaLnBrk="1" hangingPunct="1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		В 2006 году был запущен портал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(www.school-collection.edu.ru),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объединяющий ресурсы, созданные в рамках проекта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«Информатизация системы образования»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Национального фонда подготовки кадров. </a:t>
            </a:r>
          </a:p>
          <a:p>
            <a:pPr algn="just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создания портала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сосредоточение в одном месте и предоставление доступа к широкому набору современных обучающих средств, предназначенных для преподавания и изучения различных учебных дисциплин. </a:t>
            </a:r>
          </a:p>
          <a:p>
            <a:pPr algn="just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Хранилище предоставляет всем заинтересованным участникам образовательного процесса </a:t>
            </a:r>
            <a:r>
              <a:rPr lang="ru-RU" sz="18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бесплатный и свободный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 техническом и правовом отношении) доступ к учебным материалам Единой коллекции цифровых образовательных ресурсов, все ресурсы которой предназначены только для некоммерческого использования в системе образования Российской Федерации. </a:t>
            </a:r>
          </a:p>
          <a:p>
            <a:pPr algn="just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настоящее время в хранилище Единой коллекции цифровых образовательных ресурсов, функционирующем на базе дата-центра ФГУ ГНИИ ИТТ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Информика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размещено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более 110 тысяч ресурсов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всем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школьным предметам.</a:t>
            </a:r>
          </a:p>
          <a:p>
            <a:pPr algn="just"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424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7696200" cy="5214937"/>
          </a:xfrm>
        </p:spPr>
        <p:txBody>
          <a:bodyPr/>
          <a:lstStyle/>
          <a:p>
            <a:pPr algn="just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Хранилище предоставляет всем заинтересованным участникам образовательного процесса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бесплатный и свободный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 техническом и правовом отношении) доступ к учебным материалам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Единой коллекции цифровых образовательных ресурсов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все ресурсы которой предназначены только для некоммерческого использования в системе образования Российской Федерации. 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настоящее время в хранилище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Единой коллекции цифровых образовательных ресурсов,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функционирующем на базе дата-центра ФГУ ГНИИ ИТТ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Информика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размещено более 110 тысяч ресурсов практически по всем школьным предметам.</a:t>
            </a:r>
          </a:p>
          <a:p>
            <a:pPr algn="just"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5671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7696200" cy="5857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РОССИЙСКИЙ ОБЩЕОБРАЗОВАТЕЛЬНЫЙ ПОРТАЛ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(www.school.edu.ru) </a:t>
            </a:r>
          </a:p>
          <a:p>
            <a:pPr algn="just"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был создан в 2002 году и за время своего существования успешно развивался как в плане предоставляемых сервисов, так и с точки зрения информационного наполнения.</a:t>
            </a:r>
          </a:p>
          <a:p>
            <a:pPr algn="just"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Одним из основных компонентов портала является 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содержащий аннотированные описания образовательных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дошкольного и общего (среднего) образования, дополнительного образования детей, повышения квалификации педагогов и методистов. </a:t>
            </a:r>
          </a:p>
          <a:p>
            <a:pPr algn="just"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0003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7696200" cy="5500688"/>
          </a:xfrm>
        </p:spPr>
        <p:txBody>
          <a:bodyPr/>
          <a:lstStyle/>
          <a:p>
            <a:pPr algn="just"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Тематические коллекции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являются собственными ресурсами портала, ориентированными на удовлетворение образовательных потребностей пользователей и предназначенными для использования в практической педагогической работе.</a:t>
            </a:r>
          </a:p>
          <a:p>
            <a:pPr algn="just" eaLnBrk="1" hangingPunct="1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Коллекции включают полные тексты </a:t>
            </a:r>
            <a:r>
              <a:rPr lang="ru-RU" sz="24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литературных произведений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исторических документов</a:t>
            </a:r>
            <a:r>
              <a:rPr lang="ru-RU" sz="240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иллюстративный материал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 истории, живописи, архитектуре, </a:t>
            </a:r>
            <a:r>
              <a:rPr lang="ru-RU" sz="24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аудио- и видеоматериалы</a:t>
            </a:r>
            <a:r>
              <a:rPr lang="ru-RU" sz="240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24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сборники диктантов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 русскому языку, </a:t>
            </a:r>
            <a:r>
              <a:rPr lang="ru-RU" sz="24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опытов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по физике и химии, </a:t>
            </a:r>
            <a:r>
              <a:rPr lang="ru-RU" sz="24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комментариев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по законодательству в образовании, проводится </a:t>
            </a:r>
            <a:r>
              <a:rPr lang="ru-RU" sz="24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полнотекстовый поиск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 учетом морфологии (словоформ русского языка). </a:t>
            </a:r>
          </a:p>
          <a:p>
            <a:pPr algn="just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0321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714375" y="214313"/>
            <a:ext cx="7696200" cy="57864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настоящее время на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портале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представлены следующие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коллекции: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Естественнонаучные эксперименты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http://experiment.edu.ru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Исторические документы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http://historydoc.edu.ru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Русская и зарубежная литература для школы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(http://litera.edu.ru). 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Мировая художественная культура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(http://artclassic.edu.ru). 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Музыкальная коллекция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(http://music.edu.ru). 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Право в сфере 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(http://zakon.edu.ru). 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http://museum.edu.ru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Диктанты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русский язык (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http://language.edu.ru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9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algn="ctr"/>
            <a:r>
              <a:rPr lang="ru-RU" sz="3800" smtClean="0">
                <a:solidFill>
                  <a:schemeClr val="bg1"/>
                </a:solidFill>
              </a:rPr>
              <a:t>Сайт Открытый класс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4" b="8949"/>
          <a:stretch>
            <a:fillRect/>
          </a:stretch>
        </p:blipFill>
        <p:spPr>
          <a:xfrm>
            <a:off x="179388" y="1052513"/>
            <a:ext cx="8856662" cy="5472112"/>
          </a:xfrm>
        </p:spPr>
      </p:pic>
    </p:spTree>
    <p:extLst>
      <p:ext uri="{BB962C8B-B14F-4D97-AF65-F5344CB8AC3E}">
        <p14:creationId xmlns:p14="http://schemas.microsoft.com/office/powerpoint/2010/main" xmlns="" val="2222503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XXI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век — век высоких компьютерных технологий. Современный ребёнок живёт в мире электронной культуры. Меняется и роль учителя в информационной культуре — он должен стать координатором информационного потока.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2304256"/>
          </a:xfrm>
        </p:spPr>
        <p:txBody>
          <a:bodyPr>
            <a:normAutofit/>
          </a:bodyPr>
          <a:lstStyle/>
          <a:p>
            <a:pPr algn="r"/>
            <a:r>
              <a:rPr lang="ru-RU" sz="2700" i="1" dirty="0" smtClean="0">
                <a:solidFill>
                  <a:srgbClr val="FF0000"/>
                </a:solidFill>
              </a:rPr>
              <a:t>«</a:t>
            </a:r>
            <a:r>
              <a:rPr lang="ru-RU" sz="2700" i="1" dirty="0">
                <a:solidFill>
                  <a:srgbClr val="FF0000"/>
                </a:solidFill>
              </a:rPr>
              <a:t>Расскажи мне, и я забуду, покажи мне, и я запомню, вовлеки меня – и я пойму», - </a:t>
            </a:r>
            <a:r>
              <a:rPr lang="ru-RU" sz="2700" i="1" dirty="0" smtClean="0">
                <a:solidFill>
                  <a:srgbClr val="FF0000"/>
                </a:solidFill>
              </a:rPr>
              <a:t>гласит китайская </a:t>
            </a:r>
            <a:r>
              <a:rPr lang="ru-RU" sz="2700" i="1" dirty="0">
                <a:solidFill>
                  <a:srgbClr val="FF0000"/>
                </a:solidFill>
              </a:rPr>
              <a:t>мудрость.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1299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9" name="Прямоугольник 5"/>
          <p:cNvSpPr>
            <a:spLocks noChangeArrowheads="1"/>
          </p:cNvSpPr>
          <p:nvPr/>
        </p:nvSpPr>
        <p:spPr bwMode="auto">
          <a:xfrm>
            <a:off x="176213" y="1628775"/>
            <a:ext cx="8859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2400" smtClean="0">
                <a:solidFill>
                  <a:srgbClr val="0033CC"/>
                </a:solidFill>
                <a:cs typeface="Arial" charset="0"/>
              </a:rPr>
              <a:t>	</a:t>
            </a:r>
            <a:endParaRPr lang="ru-RU" sz="2400" smtClean="0">
              <a:solidFill>
                <a:srgbClr val="0033CC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72722" name="Прямоугольник 5"/>
          <p:cNvSpPr>
            <a:spLocks noChangeArrowheads="1"/>
          </p:cNvSpPr>
          <p:nvPr/>
        </p:nvSpPr>
        <p:spPr bwMode="auto">
          <a:xfrm>
            <a:off x="179388" y="4772025"/>
            <a:ext cx="857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2F5734"/>
                </a:solidFill>
                <a:latin typeface="Calisto MT" pitchFamily="18" charset="0"/>
                <a:cs typeface="Arial" charset="0"/>
              </a:rPr>
              <a:t>	</a:t>
            </a:r>
          </a:p>
        </p:txBody>
      </p:sp>
      <p:graphicFrame>
        <p:nvGraphicFramePr>
          <p:cNvPr id="58481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9617628"/>
              </p:ext>
            </p:extLst>
          </p:nvPr>
        </p:nvGraphicFramePr>
        <p:xfrm>
          <a:off x="188624" y="404664"/>
          <a:ext cx="8353425" cy="5734051"/>
        </p:xfrm>
        <a:graphic>
          <a:graphicData uri="http://schemas.openxmlformats.org/drawingml/2006/table">
            <a:tbl>
              <a:tblPr/>
              <a:tblGrid>
                <a:gridCol w="3168650"/>
                <a:gridCol w="215900"/>
                <a:gridCol w="4968875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ЕК ЦОР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2"/>
                        </a:rPr>
                        <a:t>http: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  <a:hlinkClick r:id="rId2"/>
                        </a:rPr>
                        <a:t>//school-collection.edu.ru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Детские электронные презентации и клипы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3"/>
                        </a:rPr>
                        <a:t>http: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  <a:hlinkClick r:id="rId3"/>
                        </a:rPr>
                        <a:t>//viki.rdf.ru/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Дистанционная поддержка УМК А.Л. Семенова, Т.А. Рудченко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4"/>
                        </a:rPr>
                        <a:t>http: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  <a:hlinkClick r:id="rId4"/>
                        </a:rPr>
                        <a:t>//nachalka.seminfo.ru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7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Уроки для начальной школы от «Кирилл и Мефодий» и презентации уроков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5"/>
                        </a:rPr>
                        <a:t>http: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  <a:hlinkClick r:id="rId5"/>
                        </a:rPr>
                        <a:t>//nachalka.info/demo?did=1001902&amp;lid=1005521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6"/>
                        </a:rPr>
                        <a:t>http: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  <a:hlinkClick r:id="rId6"/>
                        </a:rPr>
                        <a:t>//nachalka.school-club.ru/about/193/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Онлайновые разработки (развивающие игры, кроссворды)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7"/>
                        </a:rPr>
                        <a:t>http: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  <a:hlinkClick r:id="rId7"/>
                        </a:rPr>
                        <a:t>//www.nachalka.com/igrovaja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Открытый класс. Сетевые образовательные сообщества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8"/>
                        </a:rPr>
                        <a:t>http: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  <a:hlinkClick r:id="rId8"/>
                        </a:rPr>
                        <a:t>//www.openclass.ru/node/234008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6624775"/>
      </p:ext>
    </p:extLst>
  </p:cSld>
  <p:clrMapOvr>
    <a:masterClrMapping/>
  </p:clrMapOvr>
  <p:transition advTm="80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9" grpId="0"/>
      <p:bldP spid="727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3367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i="1" dirty="0" smtClean="0">
                <a:effectLst/>
                <a:latin typeface="+mj-lt"/>
                <a:ea typeface="Calibri"/>
                <a:cs typeface="Times New Roman"/>
              </a:rPr>
              <a:t>   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i="1" dirty="0">
              <a:latin typeface="+mj-lt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 smtClean="0">
                <a:effectLst/>
                <a:latin typeface="+mj-lt"/>
                <a:ea typeface="Calibri"/>
                <a:cs typeface="Times New Roman"/>
              </a:rPr>
              <a:t>Применение ЭОР дает учителю экономию времени на уроке, повышенную мотивацию обучения, возможность одновременного использования аудио-, видео-, мультимедиа- материалов, привлечение разных видов деятельности: мыслить, спорить, рассуждать.</a:t>
            </a:r>
            <a:endParaRPr lang="ru-RU" i="1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i="1" dirty="0" smtClean="0">
              <a:effectLst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56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700" i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i="1" dirty="0" smtClean="0">
                <a:solidFill>
                  <a:prstClr val="black"/>
                </a:solidFill>
                <a:ea typeface="Calibri"/>
                <a:cs typeface="Times New Roman"/>
              </a:rPr>
              <a:t>В </a:t>
            </a:r>
            <a:r>
              <a:rPr lang="ru-RU" sz="2800" i="1" dirty="0">
                <a:solidFill>
                  <a:prstClr val="black"/>
                </a:solidFill>
                <a:ea typeface="Calibri"/>
                <a:cs typeface="Times New Roman"/>
              </a:rPr>
              <a:t>свою очередь для ученика ЭОР содействует росту успеваемости по предмету, позволяет проявить себя в новой роли, формирует навыки самостоятельной продуктивной деятельности, делает занятия интересными и развивает мотивацию – учащиеся начинают работать более творчески и становятся уверенными в себе.</a:t>
            </a:r>
          </a:p>
          <a:p>
            <a:pPr marL="0" indent="0" algn="ctr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739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ru-RU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Задача учителя не в том, чтобы дать ученикам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максимум знаний, а в том,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чтобы привить им интерес к самостоятельному поиску знаний, 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научить добывать знания и пользоваться ими. 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Константин Кушнер</a:t>
            </a:r>
            <a:r>
              <a:rPr lang="ru-RU" dirty="0">
                <a:ea typeface="Times New Roman"/>
                <a:cs typeface="Times New Roman"/>
              </a:rPr>
              <a:t>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74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32859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ru-RU" sz="4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4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Перед </a:t>
            </a:r>
            <a:r>
              <a:rPr lang="ru-RU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учителями начальных классов ФГОС ставит задачу использования в своей работе материально-технического и информационного оснащения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xmlns="" val="6409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73424"/>
            <a:ext cx="8640960" cy="5184576"/>
          </a:xfrm>
        </p:spPr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2800" b="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Активизации </a:t>
            </a:r>
            <a: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познавательной деятельности, повышению качественной успеваемости школьников</a:t>
            </a:r>
            <a:r>
              <a:rPr lang="ru-RU" sz="2800" b="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2800" b="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2.Достижению </a:t>
            </a:r>
            <a: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целей обучения с помощью современных электронных учебных материалов, предназначенных для использования на уроках в начальной школе</a:t>
            </a:r>
            <a:r>
              <a:rPr lang="ru-RU" sz="2800" b="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3.Развитию навыков самообразования и самоконтроля у младших школьников; повышению уровня комфортности обучения</a:t>
            </a:r>
            <a:r>
              <a:rPr lang="ru-RU" sz="2800" b="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Снижению дидактических затруднений у учащихся</a:t>
            </a:r>
            <a:r>
              <a:rPr lang="ru-RU" sz="2800" b="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Повышению активности и инициативности младших школьников на уроке; развитию информационного мышления школьников, формирование информационно-коммуникационной компетенции</a:t>
            </a:r>
            <a:r>
              <a:rPr lang="ru-RU" sz="2800" b="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Приобретение навыков работы на компьютере учащимися начальной школы с соблюдением правил безопасности.</a:t>
            </a:r>
            <a:br>
              <a:rPr lang="ru-RU" sz="2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spc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Грамотное использование возможностей современных информационных технологий в начальной школе способствует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5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idx="1"/>
          </p:nvPr>
        </p:nvSpPr>
        <p:spPr>
          <a:xfrm>
            <a:off x="251520" y="476672"/>
            <a:ext cx="8496944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kern="0" dirty="0">
              <a:solidFill>
                <a:srgbClr val="FF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Электронный образовательный ресурс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образовательный контент, облеченный в электронную форму, который можно воспроизводить или использовать с привлечением электронных ресурсов.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29200"/>
            <a:ext cx="16002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66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577483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</a:t>
            </a:r>
            <a:endParaRPr lang="ru-RU" dirty="0"/>
          </a:p>
        </p:txBody>
      </p:sp>
      <p:sp>
        <p:nvSpPr>
          <p:cNvPr id="5" name="Заголовок 1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959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 ЭОР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2714625"/>
            <a:ext cx="1143000" cy="1571625"/>
          </a:xfrm>
          <a:prstGeom prst="roundRect">
            <a:avLst/>
          </a:prstGeom>
          <a:solidFill>
            <a:srgbClr val="FFEF66"/>
          </a:solidFill>
          <a:ln w="48000" cap="flat" cmpd="thickThin" algn="ctr">
            <a:solidFill>
              <a:srgbClr val="FFEF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ЭОР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1428750" y="3000375"/>
            <a:ext cx="642938" cy="914400"/>
          </a:xfrm>
          <a:prstGeom prst="mathMinus">
            <a:avLst/>
          </a:prstGeom>
          <a:solidFill>
            <a:srgbClr val="FFEF66"/>
          </a:solidFill>
          <a:ln w="48000" cap="flat" cmpd="thickThin" algn="ctr">
            <a:solidFill>
              <a:srgbClr val="FFEF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25" y="785813"/>
            <a:ext cx="2700338" cy="1128712"/>
          </a:xfrm>
          <a:prstGeom prst="rect">
            <a:avLst/>
          </a:prstGeom>
          <a:solidFill>
            <a:srgbClr val="FFEF66"/>
          </a:solidFill>
          <a:ln w="48000" cap="flat" cmpd="thickThin" algn="ctr">
            <a:solidFill>
              <a:srgbClr val="FFEF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типу среды распространения и использования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75" y="2143125"/>
            <a:ext cx="2428875" cy="914400"/>
          </a:xfrm>
          <a:prstGeom prst="rect">
            <a:avLst/>
          </a:prstGeom>
          <a:solidFill>
            <a:srgbClr val="FFEF66"/>
          </a:solidFill>
          <a:ln w="48000" cap="flat" cmpd="thickThin" algn="ctr">
            <a:solidFill>
              <a:srgbClr val="FFEF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виду содержимого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контента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75" y="3786188"/>
            <a:ext cx="2500313" cy="1071562"/>
          </a:xfrm>
          <a:prstGeom prst="rect">
            <a:avLst/>
          </a:prstGeom>
          <a:solidFill>
            <a:srgbClr val="FFEF66"/>
          </a:solidFill>
          <a:ln w="48000" cap="flat" cmpd="thickThin" algn="ctr">
            <a:solidFill>
              <a:srgbClr val="FFEF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реализационному принципу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50" y="5214938"/>
            <a:ext cx="2343150" cy="1214437"/>
          </a:xfrm>
          <a:prstGeom prst="rect">
            <a:avLst/>
          </a:prstGeom>
          <a:solidFill>
            <a:srgbClr val="FFEF66"/>
          </a:solidFill>
          <a:ln w="48000" cap="flat" cmpd="thickThin" algn="ctr">
            <a:solidFill>
              <a:srgbClr val="FFEF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составляющим входящего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контента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Выноска 2 (граница и черта) 11"/>
          <p:cNvSpPr/>
          <p:nvPr/>
        </p:nvSpPr>
        <p:spPr>
          <a:xfrm>
            <a:off x="5072063" y="1957387"/>
            <a:ext cx="2714625" cy="128587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003"/>
              <a:gd name="adj6" fmla="val -26457"/>
            </a:avLst>
          </a:prstGeom>
          <a:solidFill>
            <a:srgbClr val="FFEF66"/>
          </a:solidFill>
          <a:ln w="48000" cap="flat" cmpd="thickThin" algn="ctr">
            <a:solidFill>
              <a:srgbClr val="FFEF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электронные справочники, викторины, словари, учебники, лабораторные работы;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Выноска 2 (граница и черта) 12"/>
          <p:cNvSpPr/>
          <p:nvPr/>
        </p:nvSpPr>
        <p:spPr>
          <a:xfrm>
            <a:off x="5072063" y="3429000"/>
            <a:ext cx="2714625" cy="128587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142"/>
              <a:gd name="adj6" fmla="val -23763"/>
            </a:avLst>
          </a:prstGeom>
          <a:solidFill>
            <a:srgbClr val="FFEF66"/>
          </a:solidFill>
          <a:ln w="48000" cap="flat" cmpd="thickThin" algn="ctr">
            <a:solidFill>
              <a:srgbClr val="FFEF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мультимедиа-ресурсы, презентационные ресурсы, системы обучения;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" name="Выноска 2 (граница и черта) 14"/>
          <p:cNvSpPr/>
          <p:nvPr/>
        </p:nvSpPr>
        <p:spPr>
          <a:xfrm>
            <a:off x="5072063" y="428625"/>
            <a:ext cx="2714625" cy="121443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849"/>
              <a:gd name="adj6" fmla="val -23864"/>
            </a:avLst>
          </a:prstGeom>
          <a:solidFill>
            <a:srgbClr val="FFEF66"/>
          </a:solidFill>
          <a:ln w="48000" cap="flat" cmpd="thickThin" algn="ctr">
            <a:solidFill>
              <a:srgbClr val="FFEF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Интернет-ресурсы,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оффлайн-ресурсы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ресурсы для «электронных досок»;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" name="Выноска 2 (граница и черта) 15"/>
          <p:cNvSpPr/>
          <p:nvPr/>
        </p:nvSpPr>
        <p:spPr>
          <a:xfrm>
            <a:off x="5143500" y="5000625"/>
            <a:ext cx="3143250" cy="150018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2171"/>
              <a:gd name="adj6" fmla="val -22947"/>
            </a:avLst>
          </a:prstGeom>
          <a:solidFill>
            <a:srgbClr val="FFEF66"/>
          </a:solidFill>
          <a:ln w="48000" cap="flat" cmpd="thickThin" algn="ctr">
            <a:solidFill>
              <a:srgbClr val="FFEF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лекционные ресурсы, практические ресурсы, ресурсы-имитаторы (тренажеры), контрольно-измерительные материалы.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2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52928" cy="586551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Уроки с использованием ЭОР – это один из самых важных результатов инновационной работы в школе. Практически на любом школьном предмете можно применить компьютерные технологии. </a:t>
            </a:r>
            <a:endParaRPr lang="ru-RU" sz="28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Использование ЭОР позволяет  осуществить задуманное, сделать урок более результативным, чем при использовании традиционных методов. Использование компьютерных технологий в процессе обучения влияет на рост профессиональной компетентности учителя, это способствует значительному повышению качества образования.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211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ВОЗМОЖНОСТИ И ПРЕИМУЩЕСТВА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ЭЛЕКТРОННЫХ ОБРАЗОВАТЕЛЬНЫХ РЕСУРСОВ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500" y="1928813"/>
            <a:ext cx="7696200" cy="41719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Эффективность использования электронных образовательных ресурсов в учебном процессе обеспечивается наличием следующих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возможностей:</a:t>
            </a:r>
          </a:p>
          <a:p>
            <a:pPr algn="ctr" eaLnBrk="1" hangingPunct="1"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Мультимедийность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</a:p>
          <a:p>
            <a:pPr algn="ctr" eaLnBrk="1" hangingPunct="1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Интерактивность</a:t>
            </a:r>
          </a:p>
          <a:p>
            <a:pPr algn="ctr" eaLnBrk="1" hangingPunct="1">
              <a:buFontTx/>
              <a:buNone/>
            </a:pPr>
            <a:endParaRPr lang="ru-RU" b="1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14938"/>
            <a:ext cx="1570038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75"/>
            <a:ext cx="16002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04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352928" cy="619268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Самые эффективные электронные образовательные ресурсы – </a:t>
            </a:r>
            <a:r>
              <a:rPr lang="ru-RU" sz="2800" b="1" dirty="0" err="1" smtClean="0">
                <a:effectLst/>
                <a:latin typeface="Times New Roman"/>
                <a:ea typeface="Times New Roman"/>
              </a:rPr>
              <a:t>мультимедиаресурсы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. 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В них учебные объекты представлены множеством различных способов: с помощью текста, графики, фото, видео, звука и анимации. Таким образом, используется все виды восприятия; следовательно, закладывается основа мышления и практической деятельности ребенка. </a:t>
            </a:r>
            <a:r>
              <a:rPr lang="ru-RU" sz="2800" dirty="0" err="1" smtClean="0">
                <a:effectLst/>
                <a:latin typeface="Times New Roman"/>
                <a:ea typeface="Times New Roman"/>
              </a:rPr>
              <a:t>Мультимедиаресурсы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не заменяют учителя и учебники, но в то же время создают принципиально новые возможности для усвоения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96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135</TotalTime>
  <Words>769</Words>
  <Application>Microsoft Office PowerPoint</Application>
  <PresentationFormat>Экран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Волна</vt:lpstr>
      <vt:lpstr>1_Тема1</vt:lpstr>
      <vt:lpstr>2_Тема1</vt:lpstr>
      <vt:lpstr>3_Тема1</vt:lpstr>
      <vt:lpstr>4_Тема1</vt:lpstr>
      <vt:lpstr>5_Тема1</vt:lpstr>
      <vt:lpstr>6_Тема1</vt:lpstr>
      <vt:lpstr>Край</vt:lpstr>
      <vt:lpstr>Поток</vt:lpstr>
      <vt:lpstr>     Использование электронно -  образовательных ресурсов в начальной школе </vt:lpstr>
      <vt:lpstr>«Расскажи мне, и я забуду, покажи мне, и я запомню, вовлеки меня – и я пойму», - гласит китайская мудрость. </vt:lpstr>
      <vt:lpstr>Слайд 3</vt:lpstr>
      <vt:lpstr>Грамотное использование возможностей современных информационных технологий в начальной школе способствует</vt:lpstr>
      <vt:lpstr>Слайд 5</vt:lpstr>
      <vt:lpstr>КЛАССИФИКАЦИЯ ЭОР</vt:lpstr>
      <vt:lpstr>Слайд 7</vt:lpstr>
      <vt:lpstr>ВОЗМОЖНОСТИ И ПРЕИМУЩЕСТВА ЭЛЕКТРОННЫХ ОБРАЗОВАТЕЛЬНЫХ РЕСУРСОВ</vt:lpstr>
      <vt:lpstr>Слайд 9</vt:lpstr>
      <vt:lpstr>Использование ЭОР в личной практике: </vt:lpstr>
      <vt:lpstr>Использование ЭОР в личной практике: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Сайт Открытый класс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электронно -  образовательных ресурсов в начальной школе</dc:title>
  <dc:creator>первоклашка</dc:creator>
  <cp:lastModifiedBy>user</cp:lastModifiedBy>
  <cp:revision>15</cp:revision>
  <dcterms:created xsi:type="dcterms:W3CDTF">2016-01-25T19:44:29Z</dcterms:created>
  <dcterms:modified xsi:type="dcterms:W3CDTF">2021-03-16T07:16:56Z</dcterms:modified>
</cp:coreProperties>
</file>