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68" r:id="rId4"/>
    <p:sldId id="261" r:id="rId5"/>
    <p:sldId id="266" r:id="rId6"/>
    <p:sldId id="270" r:id="rId7"/>
    <p:sldId id="271" r:id="rId8"/>
    <p:sldId id="272" r:id="rId9"/>
    <p:sldId id="273" r:id="rId10"/>
    <p:sldId id="267" r:id="rId11"/>
    <p:sldId id="275" r:id="rId12"/>
    <p:sldId id="274" r:id="rId13"/>
    <p:sldId id="263" r:id="rId14"/>
    <p:sldId id="276" r:id="rId15"/>
    <p:sldId id="277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78" r:id="rId26"/>
    <p:sldId id="290" r:id="rId27"/>
    <p:sldId id="264" r:id="rId28"/>
    <p:sldId id="288" r:id="rId29"/>
    <p:sldId id="289" r:id="rId30"/>
    <p:sldId id="292" r:id="rId31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B275"/>
    <a:srgbClr val="FFDD71"/>
    <a:srgbClr val="FF33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77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216C16-029E-46D2-ABDE-CCA644518419}" type="doc">
      <dgm:prSet loTypeId="urn:microsoft.com/office/officeart/2005/8/layout/cycle3" loCatId="cycl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DCF9B3FC-81C1-4074-B8B0-20D820735A08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</a:rPr>
            <a:t>ПОЗИЦИОННЫЕ С.С.</a:t>
          </a:r>
          <a:endParaRPr lang="ru-RU" sz="2400" b="1" dirty="0">
            <a:solidFill>
              <a:srgbClr val="FF0000"/>
            </a:solidFill>
          </a:endParaRPr>
        </a:p>
      </dgm:t>
    </dgm:pt>
    <dgm:pt modelId="{60DD6816-6E4F-4EE6-A646-1EE0C952FB7D}" type="parTrans" cxnId="{355B4BB4-F77B-4834-BB65-93DBE51429E3}">
      <dgm:prSet/>
      <dgm:spPr/>
      <dgm:t>
        <a:bodyPr/>
        <a:lstStyle/>
        <a:p>
          <a:endParaRPr lang="ru-RU"/>
        </a:p>
      </dgm:t>
    </dgm:pt>
    <dgm:pt modelId="{AF896396-ABC7-48A7-9449-D80B91C08652}" type="sibTrans" cxnId="{355B4BB4-F77B-4834-BB65-93DBE51429E3}">
      <dgm:prSet/>
      <dgm:spPr/>
      <dgm:t>
        <a:bodyPr/>
        <a:lstStyle/>
        <a:p>
          <a:endParaRPr lang="ru-RU"/>
        </a:p>
      </dgm:t>
    </dgm:pt>
    <dgm:pt modelId="{25B00B8A-C52E-4037-97EC-F881CBCA67CC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</a:rPr>
            <a:t>ДВОИЧНЫЕ</a:t>
          </a:r>
          <a:endParaRPr lang="ru-RU" sz="2000" b="1" dirty="0">
            <a:solidFill>
              <a:srgbClr val="FF0000"/>
            </a:solidFill>
          </a:endParaRPr>
        </a:p>
      </dgm:t>
    </dgm:pt>
    <dgm:pt modelId="{49EE06AE-35DE-4A25-AA67-F037DB083C26}" type="parTrans" cxnId="{4F7CC2F4-0231-4A87-B7F8-415D3878782A}">
      <dgm:prSet/>
      <dgm:spPr/>
      <dgm:t>
        <a:bodyPr/>
        <a:lstStyle/>
        <a:p>
          <a:endParaRPr lang="ru-RU"/>
        </a:p>
      </dgm:t>
    </dgm:pt>
    <dgm:pt modelId="{D964A299-F954-47AF-A0B4-51781B621D1C}" type="sibTrans" cxnId="{4F7CC2F4-0231-4A87-B7F8-415D3878782A}">
      <dgm:prSet/>
      <dgm:spPr/>
      <dgm:t>
        <a:bodyPr/>
        <a:lstStyle/>
        <a:p>
          <a:endParaRPr lang="ru-RU"/>
        </a:p>
      </dgm:t>
    </dgm:pt>
    <dgm:pt modelId="{5BCD5549-6E8E-4873-8FD5-5B4A60DD5275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</a:rPr>
            <a:t>ВОСЬМЕРИЧНЫЕ</a:t>
          </a:r>
          <a:endParaRPr lang="ru-RU" sz="2000" b="1" dirty="0">
            <a:solidFill>
              <a:srgbClr val="FF0000"/>
            </a:solidFill>
          </a:endParaRPr>
        </a:p>
      </dgm:t>
    </dgm:pt>
    <dgm:pt modelId="{BBB5851D-68F7-40E2-BDE7-314F2D212B36}" type="parTrans" cxnId="{59D1A8BE-B91B-44BA-958D-017236B25138}">
      <dgm:prSet/>
      <dgm:spPr/>
      <dgm:t>
        <a:bodyPr/>
        <a:lstStyle/>
        <a:p>
          <a:endParaRPr lang="ru-RU"/>
        </a:p>
      </dgm:t>
    </dgm:pt>
    <dgm:pt modelId="{2A8260D5-78CA-4350-A471-79688CCEAC79}" type="sibTrans" cxnId="{59D1A8BE-B91B-44BA-958D-017236B25138}">
      <dgm:prSet/>
      <dgm:spPr/>
      <dgm:t>
        <a:bodyPr/>
        <a:lstStyle/>
        <a:p>
          <a:endParaRPr lang="ru-RU"/>
        </a:p>
      </dgm:t>
    </dgm:pt>
    <dgm:pt modelId="{4A32FCE4-5B6C-4481-B8A1-D03E7ACE11EB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</a:rPr>
            <a:t>ШЕСТНАДЦАТЕРИЧНЫ</a:t>
          </a:r>
          <a:r>
            <a:rPr lang="ru-RU" dirty="0" smtClean="0">
              <a:solidFill>
                <a:srgbClr val="FF0000"/>
              </a:solidFill>
            </a:rPr>
            <a:t>Е</a:t>
          </a:r>
          <a:endParaRPr lang="ru-RU" dirty="0">
            <a:solidFill>
              <a:srgbClr val="FF0000"/>
            </a:solidFill>
          </a:endParaRPr>
        </a:p>
      </dgm:t>
    </dgm:pt>
    <dgm:pt modelId="{EFF752FA-A26C-441C-8310-CCB001131A30}" type="parTrans" cxnId="{D9CE3914-5748-4F72-A66B-89DAD35C822C}">
      <dgm:prSet/>
      <dgm:spPr/>
      <dgm:t>
        <a:bodyPr/>
        <a:lstStyle/>
        <a:p>
          <a:endParaRPr lang="ru-RU"/>
        </a:p>
      </dgm:t>
    </dgm:pt>
    <dgm:pt modelId="{EAB7C316-24D8-4F77-B266-4CDE50A6122A}" type="sibTrans" cxnId="{D9CE3914-5748-4F72-A66B-89DAD35C822C}">
      <dgm:prSet/>
      <dgm:spPr/>
      <dgm:t>
        <a:bodyPr/>
        <a:lstStyle/>
        <a:p>
          <a:endParaRPr lang="ru-RU"/>
        </a:p>
      </dgm:t>
    </dgm:pt>
    <dgm:pt modelId="{A7AC2DA4-2839-4D66-8B5E-05AC32789004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</a:rPr>
            <a:t>ДЕСЯТИЧНЫЕ</a:t>
          </a:r>
          <a:endParaRPr lang="ru-RU" sz="2000" b="1" dirty="0">
            <a:solidFill>
              <a:srgbClr val="FF0000"/>
            </a:solidFill>
          </a:endParaRPr>
        </a:p>
      </dgm:t>
    </dgm:pt>
    <dgm:pt modelId="{CE5EBCCD-36A4-42B3-A21C-C64B9C5654E5}" type="parTrans" cxnId="{A3D4E2E3-3BF9-4F64-918D-7F2787317763}">
      <dgm:prSet/>
      <dgm:spPr/>
      <dgm:t>
        <a:bodyPr/>
        <a:lstStyle/>
        <a:p>
          <a:endParaRPr lang="ru-RU"/>
        </a:p>
      </dgm:t>
    </dgm:pt>
    <dgm:pt modelId="{F97695FD-9C51-4005-B264-5320771ECAEA}" type="sibTrans" cxnId="{A3D4E2E3-3BF9-4F64-918D-7F2787317763}">
      <dgm:prSet/>
      <dgm:spPr/>
      <dgm:t>
        <a:bodyPr/>
        <a:lstStyle/>
        <a:p>
          <a:endParaRPr lang="ru-RU"/>
        </a:p>
      </dgm:t>
    </dgm:pt>
    <dgm:pt modelId="{6633ABBD-887A-4265-A5C7-851605B53F3B}" type="pres">
      <dgm:prSet presAssocID="{FA216C16-029E-46D2-ABDE-CCA64451841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7F92154-499E-46AE-9730-3C84F59DA7BB}" type="pres">
      <dgm:prSet presAssocID="{FA216C16-029E-46D2-ABDE-CCA644518419}" presName="cycle" presStyleCnt="0"/>
      <dgm:spPr/>
    </dgm:pt>
    <dgm:pt modelId="{085B1CF2-C931-4510-9469-59A4FA6D4C1F}" type="pres">
      <dgm:prSet presAssocID="{DCF9B3FC-81C1-4074-B8B0-20D820735A08}" presName="nodeFirstNode" presStyleLbl="node1" presStyleIdx="0" presStyleCnt="5" custScaleX="1259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680E85-9B8B-4B36-9BC4-4785C56D49B7}" type="pres">
      <dgm:prSet presAssocID="{AF896396-ABC7-48A7-9449-D80B91C08652}" presName="sibTransFirstNode" presStyleLbl="bgShp" presStyleIdx="0" presStyleCnt="1" custAng="504814" custLinFactNeighborX="3641" custLinFactNeighborY="7571"/>
      <dgm:spPr/>
      <dgm:t>
        <a:bodyPr/>
        <a:lstStyle/>
        <a:p>
          <a:endParaRPr lang="ru-RU"/>
        </a:p>
      </dgm:t>
    </dgm:pt>
    <dgm:pt modelId="{BEDC0992-A790-4CA1-99DA-AC1B9AD8957B}" type="pres">
      <dgm:prSet presAssocID="{25B00B8A-C52E-4037-97EC-F881CBCA67CC}" presName="nodeFollowingNodes" presStyleLbl="node1" presStyleIdx="1" presStyleCnt="5" custRadScaleRad="100731" custRadScaleInc="32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691E9D-7594-43B7-BE35-7B23D5D21D6D}" type="pres">
      <dgm:prSet presAssocID="{5BCD5549-6E8E-4873-8FD5-5B4A60DD5275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A4C58D-D5E6-4B63-969B-ACCB25DBA44A}" type="pres">
      <dgm:prSet presAssocID="{4A32FCE4-5B6C-4481-B8A1-D03E7ACE11EB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368E8C-89BD-4ED9-A98B-2C01C2533155}" type="pres">
      <dgm:prSet presAssocID="{A7AC2DA4-2839-4D66-8B5E-05AC32789004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92F468-6CBF-4A9F-9DED-5179E2AAFF1D}" type="presOf" srcId="{DCF9B3FC-81C1-4074-B8B0-20D820735A08}" destId="{085B1CF2-C931-4510-9469-59A4FA6D4C1F}" srcOrd="0" destOrd="0" presId="urn:microsoft.com/office/officeart/2005/8/layout/cycle3"/>
    <dgm:cxn modelId="{255CC4FD-3E44-4EA9-B7D3-2E4AF48079A5}" type="presOf" srcId="{AF896396-ABC7-48A7-9449-D80B91C08652}" destId="{16680E85-9B8B-4B36-9BC4-4785C56D49B7}" srcOrd="0" destOrd="0" presId="urn:microsoft.com/office/officeart/2005/8/layout/cycle3"/>
    <dgm:cxn modelId="{4F7CC2F4-0231-4A87-B7F8-415D3878782A}" srcId="{FA216C16-029E-46D2-ABDE-CCA644518419}" destId="{25B00B8A-C52E-4037-97EC-F881CBCA67CC}" srcOrd="1" destOrd="0" parTransId="{49EE06AE-35DE-4A25-AA67-F037DB083C26}" sibTransId="{D964A299-F954-47AF-A0B4-51781B621D1C}"/>
    <dgm:cxn modelId="{6B2D6E26-8A45-45CA-BA2B-02B13D7CB8AC}" type="presOf" srcId="{5BCD5549-6E8E-4873-8FD5-5B4A60DD5275}" destId="{F1691E9D-7594-43B7-BE35-7B23D5D21D6D}" srcOrd="0" destOrd="0" presId="urn:microsoft.com/office/officeart/2005/8/layout/cycle3"/>
    <dgm:cxn modelId="{355B4BB4-F77B-4834-BB65-93DBE51429E3}" srcId="{FA216C16-029E-46D2-ABDE-CCA644518419}" destId="{DCF9B3FC-81C1-4074-B8B0-20D820735A08}" srcOrd="0" destOrd="0" parTransId="{60DD6816-6E4F-4EE6-A646-1EE0C952FB7D}" sibTransId="{AF896396-ABC7-48A7-9449-D80B91C08652}"/>
    <dgm:cxn modelId="{59D1A8BE-B91B-44BA-958D-017236B25138}" srcId="{FA216C16-029E-46D2-ABDE-CCA644518419}" destId="{5BCD5549-6E8E-4873-8FD5-5B4A60DD5275}" srcOrd="2" destOrd="0" parTransId="{BBB5851D-68F7-40E2-BDE7-314F2D212B36}" sibTransId="{2A8260D5-78CA-4350-A471-79688CCEAC79}"/>
    <dgm:cxn modelId="{A3D4E2E3-3BF9-4F64-918D-7F2787317763}" srcId="{FA216C16-029E-46D2-ABDE-CCA644518419}" destId="{A7AC2DA4-2839-4D66-8B5E-05AC32789004}" srcOrd="4" destOrd="0" parTransId="{CE5EBCCD-36A4-42B3-A21C-C64B9C5654E5}" sibTransId="{F97695FD-9C51-4005-B264-5320771ECAEA}"/>
    <dgm:cxn modelId="{D9CE3914-5748-4F72-A66B-89DAD35C822C}" srcId="{FA216C16-029E-46D2-ABDE-CCA644518419}" destId="{4A32FCE4-5B6C-4481-B8A1-D03E7ACE11EB}" srcOrd="3" destOrd="0" parTransId="{EFF752FA-A26C-441C-8310-CCB001131A30}" sibTransId="{EAB7C316-24D8-4F77-B266-4CDE50A6122A}"/>
    <dgm:cxn modelId="{1B28A330-D3E3-49AF-AF9E-04D526246A01}" type="presOf" srcId="{4A32FCE4-5B6C-4481-B8A1-D03E7ACE11EB}" destId="{D8A4C58D-D5E6-4B63-969B-ACCB25DBA44A}" srcOrd="0" destOrd="0" presId="urn:microsoft.com/office/officeart/2005/8/layout/cycle3"/>
    <dgm:cxn modelId="{686E0F3D-8F4E-4B3E-95B4-191F57216B73}" type="presOf" srcId="{25B00B8A-C52E-4037-97EC-F881CBCA67CC}" destId="{BEDC0992-A790-4CA1-99DA-AC1B9AD8957B}" srcOrd="0" destOrd="0" presId="urn:microsoft.com/office/officeart/2005/8/layout/cycle3"/>
    <dgm:cxn modelId="{1DBC19FD-A193-4D61-94FE-E0CFB74E1A87}" type="presOf" srcId="{FA216C16-029E-46D2-ABDE-CCA644518419}" destId="{6633ABBD-887A-4265-A5C7-851605B53F3B}" srcOrd="0" destOrd="0" presId="urn:microsoft.com/office/officeart/2005/8/layout/cycle3"/>
    <dgm:cxn modelId="{4D9F7D18-4791-43FA-97EC-4BD1B384D1EE}" type="presOf" srcId="{A7AC2DA4-2839-4D66-8B5E-05AC32789004}" destId="{65368E8C-89BD-4ED9-A98B-2C01C2533155}" srcOrd="0" destOrd="0" presId="urn:microsoft.com/office/officeart/2005/8/layout/cycle3"/>
    <dgm:cxn modelId="{8D44054B-6CC1-48F1-BA25-F88EEDE2081D}" type="presParOf" srcId="{6633ABBD-887A-4265-A5C7-851605B53F3B}" destId="{07F92154-499E-46AE-9730-3C84F59DA7BB}" srcOrd="0" destOrd="0" presId="urn:microsoft.com/office/officeart/2005/8/layout/cycle3"/>
    <dgm:cxn modelId="{F6789D35-4B39-4F21-AD66-DF45CEFA8378}" type="presParOf" srcId="{07F92154-499E-46AE-9730-3C84F59DA7BB}" destId="{085B1CF2-C931-4510-9469-59A4FA6D4C1F}" srcOrd="0" destOrd="0" presId="urn:microsoft.com/office/officeart/2005/8/layout/cycle3"/>
    <dgm:cxn modelId="{8FE8E5F1-5ECA-4BA5-ABEA-758F8AEA2CE8}" type="presParOf" srcId="{07F92154-499E-46AE-9730-3C84F59DA7BB}" destId="{16680E85-9B8B-4B36-9BC4-4785C56D49B7}" srcOrd="1" destOrd="0" presId="urn:microsoft.com/office/officeart/2005/8/layout/cycle3"/>
    <dgm:cxn modelId="{B6B94BB9-FB5F-4546-87E8-82BCB8C41CD2}" type="presParOf" srcId="{07F92154-499E-46AE-9730-3C84F59DA7BB}" destId="{BEDC0992-A790-4CA1-99DA-AC1B9AD8957B}" srcOrd="2" destOrd="0" presId="urn:microsoft.com/office/officeart/2005/8/layout/cycle3"/>
    <dgm:cxn modelId="{DB50A8CD-D6D6-4EA2-9C45-3084A9AA9BC0}" type="presParOf" srcId="{07F92154-499E-46AE-9730-3C84F59DA7BB}" destId="{F1691E9D-7594-43B7-BE35-7B23D5D21D6D}" srcOrd="3" destOrd="0" presId="urn:microsoft.com/office/officeart/2005/8/layout/cycle3"/>
    <dgm:cxn modelId="{F856338C-8262-487E-99B3-56149FC5B102}" type="presParOf" srcId="{07F92154-499E-46AE-9730-3C84F59DA7BB}" destId="{D8A4C58D-D5E6-4B63-969B-ACCB25DBA44A}" srcOrd="4" destOrd="0" presId="urn:microsoft.com/office/officeart/2005/8/layout/cycle3"/>
    <dgm:cxn modelId="{41F9C084-B5A0-4F01-AEB8-FEFFDB64BE91}" type="presParOf" srcId="{07F92154-499E-46AE-9730-3C84F59DA7BB}" destId="{65368E8C-89BD-4ED9-A98B-2C01C2533155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680E85-9B8B-4B36-9BC4-4785C56D49B7}">
      <dsp:nvSpPr>
        <dsp:cNvPr id="0" name=""/>
        <dsp:cNvSpPr/>
      </dsp:nvSpPr>
      <dsp:spPr>
        <a:xfrm rot="504814">
          <a:off x="1286978" y="143555"/>
          <a:ext cx="6077520" cy="6077520"/>
        </a:xfrm>
        <a:prstGeom prst="circularArrow">
          <a:avLst>
            <a:gd name="adj1" fmla="val 5544"/>
            <a:gd name="adj2" fmla="val 330680"/>
            <a:gd name="adj3" fmla="val 13125464"/>
            <a:gd name="adj4" fmla="val 17795842"/>
            <a:gd name="adj5" fmla="val 575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5B1CF2-C931-4510-9469-59A4FA6D4C1F}">
      <dsp:nvSpPr>
        <dsp:cNvPr id="0" name=""/>
        <dsp:cNvSpPr/>
      </dsp:nvSpPr>
      <dsp:spPr>
        <a:xfrm>
          <a:off x="2304258" y="1659"/>
          <a:ext cx="3600395" cy="142894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</a:rPr>
            <a:t>ПОЗИЦИОННЫЕ С.С.</a:t>
          </a:r>
          <a:endParaRPr lang="ru-RU" sz="2400" b="1" kern="1200" dirty="0">
            <a:solidFill>
              <a:srgbClr val="FF0000"/>
            </a:solidFill>
          </a:endParaRPr>
        </a:p>
      </dsp:txBody>
      <dsp:txXfrm>
        <a:off x="2304258" y="1659"/>
        <a:ext cx="3600395" cy="1428943"/>
      </dsp:txXfrm>
    </dsp:sp>
    <dsp:sp modelId="{BEDC0992-A790-4CA1-99DA-AC1B9AD8957B}">
      <dsp:nvSpPr>
        <dsp:cNvPr id="0" name=""/>
        <dsp:cNvSpPr/>
      </dsp:nvSpPr>
      <dsp:spPr>
        <a:xfrm>
          <a:off x="5184571" y="1872204"/>
          <a:ext cx="2857887" cy="142894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</a:rPr>
            <a:t>ДВОИЧНЫЕ</a:t>
          </a:r>
          <a:endParaRPr lang="ru-RU" sz="2000" b="1" kern="1200" dirty="0">
            <a:solidFill>
              <a:srgbClr val="FF0000"/>
            </a:solidFill>
          </a:endParaRPr>
        </a:p>
      </dsp:txBody>
      <dsp:txXfrm>
        <a:off x="5184571" y="1872204"/>
        <a:ext cx="2857887" cy="1428943"/>
      </dsp:txXfrm>
    </dsp:sp>
    <dsp:sp modelId="{F1691E9D-7594-43B7-BE35-7B23D5D21D6D}">
      <dsp:nvSpPr>
        <dsp:cNvPr id="0" name=""/>
        <dsp:cNvSpPr/>
      </dsp:nvSpPr>
      <dsp:spPr>
        <a:xfrm>
          <a:off x="4198871" y="4690076"/>
          <a:ext cx="2857887" cy="142894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</a:rPr>
            <a:t>ВОСЬМЕРИЧНЫЕ</a:t>
          </a:r>
          <a:endParaRPr lang="ru-RU" sz="2000" b="1" kern="1200" dirty="0">
            <a:solidFill>
              <a:srgbClr val="FF0000"/>
            </a:solidFill>
          </a:endParaRPr>
        </a:p>
      </dsp:txBody>
      <dsp:txXfrm>
        <a:off x="4198871" y="4690076"/>
        <a:ext cx="2857887" cy="1428943"/>
      </dsp:txXfrm>
    </dsp:sp>
    <dsp:sp modelId="{D8A4C58D-D5E6-4B63-969B-ACCB25DBA44A}">
      <dsp:nvSpPr>
        <dsp:cNvPr id="0" name=""/>
        <dsp:cNvSpPr/>
      </dsp:nvSpPr>
      <dsp:spPr>
        <a:xfrm>
          <a:off x="1152153" y="4690076"/>
          <a:ext cx="2857887" cy="1428943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FF0000"/>
              </a:solidFill>
            </a:rPr>
            <a:t>ШЕСТНАДЦАТЕРИЧНЫ</a:t>
          </a:r>
          <a:r>
            <a:rPr lang="ru-RU" sz="1600" kern="1200" dirty="0" smtClean="0">
              <a:solidFill>
                <a:srgbClr val="FF0000"/>
              </a:solidFill>
            </a:rPr>
            <a:t>Е</a:t>
          </a:r>
          <a:endParaRPr lang="ru-RU" sz="1600" kern="1200" dirty="0">
            <a:solidFill>
              <a:srgbClr val="FF0000"/>
            </a:solidFill>
          </a:endParaRPr>
        </a:p>
      </dsp:txBody>
      <dsp:txXfrm>
        <a:off x="1152153" y="4690076"/>
        <a:ext cx="2857887" cy="1428943"/>
      </dsp:txXfrm>
    </dsp:sp>
    <dsp:sp modelId="{65368E8C-89BD-4ED9-A98B-2C01C2533155}">
      <dsp:nvSpPr>
        <dsp:cNvPr id="0" name=""/>
        <dsp:cNvSpPr/>
      </dsp:nvSpPr>
      <dsp:spPr>
        <a:xfrm>
          <a:off x="210665" y="1792475"/>
          <a:ext cx="2857887" cy="142894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</a:rPr>
            <a:t>ДЕСЯТИЧНЫЕ</a:t>
          </a:r>
          <a:endParaRPr lang="ru-RU" sz="2000" b="1" kern="1200" dirty="0">
            <a:solidFill>
              <a:srgbClr val="FF0000"/>
            </a:solidFill>
          </a:endParaRPr>
        </a:p>
      </dsp:txBody>
      <dsp:txXfrm>
        <a:off x="210665" y="1792475"/>
        <a:ext cx="2857887" cy="14289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4253-4BA5-46AF-B89C-652A162EB786}" type="datetimeFigureOut">
              <a:rPr lang="ru-RU" smtClean="0"/>
              <a:pPr/>
              <a:t>16.04.2018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FFAAB-E574-4A3C-A955-69AF8329DA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4253-4BA5-46AF-B89C-652A162EB786}" type="datetimeFigureOut">
              <a:rPr lang="ru-RU" smtClean="0"/>
              <a:pPr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FFAAB-E574-4A3C-A955-69AF8329D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4253-4BA5-46AF-B89C-652A162EB786}" type="datetimeFigureOut">
              <a:rPr lang="ru-RU" smtClean="0"/>
              <a:pPr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FFAAB-E574-4A3C-A955-69AF8329D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4253-4BA5-46AF-B89C-652A162EB786}" type="datetimeFigureOut">
              <a:rPr lang="ru-RU" smtClean="0"/>
              <a:pPr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FFAAB-E574-4A3C-A955-69AF8329D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4253-4BA5-46AF-B89C-652A162EB786}" type="datetimeFigureOut">
              <a:rPr lang="ru-RU" smtClean="0"/>
              <a:pPr/>
              <a:t>16.04.2018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D3FFAAB-E574-4A3C-A955-69AF8329D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4253-4BA5-46AF-B89C-652A162EB786}" type="datetimeFigureOut">
              <a:rPr lang="ru-RU" smtClean="0"/>
              <a:pPr/>
              <a:t>16.04.2018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FFAAB-E574-4A3C-A955-69AF8329D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4253-4BA5-46AF-B89C-652A162EB786}" type="datetimeFigureOut">
              <a:rPr lang="ru-RU" smtClean="0"/>
              <a:pPr/>
              <a:t>16.04.2018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FFAAB-E574-4A3C-A955-69AF8329D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4253-4BA5-46AF-B89C-652A162EB786}" type="datetimeFigureOut">
              <a:rPr lang="ru-RU" smtClean="0"/>
              <a:pPr/>
              <a:t>16.04.2018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FFAAB-E574-4A3C-A955-69AF8329D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4253-4BA5-46AF-B89C-652A162EB786}" type="datetimeFigureOut">
              <a:rPr lang="ru-RU" smtClean="0"/>
              <a:pPr/>
              <a:t>16.04.2018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FFAAB-E574-4A3C-A955-69AF8329D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4253-4BA5-46AF-B89C-652A162EB786}" type="datetimeFigureOut">
              <a:rPr lang="ru-RU" smtClean="0"/>
              <a:pPr/>
              <a:t>16.04.2018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FFAAB-E574-4A3C-A955-69AF8329D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4253-4BA5-46AF-B89C-652A162EB786}" type="datetimeFigureOut">
              <a:rPr lang="ru-RU" smtClean="0"/>
              <a:pPr/>
              <a:t>16.04.2018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FFAAB-E574-4A3C-A955-69AF8329D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3DA4253-4BA5-46AF-B89C-652A162EB786}" type="datetimeFigureOut">
              <a:rPr lang="ru-RU" smtClean="0"/>
              <a:pPr/>
              <a:t>16.04.2018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D3FFAAB-E574-4A3C-A955-69AF8329DA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wedge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../../Desktop/&#1048;&#1085;&#1092;&#1086;&#1088;&#1084;&#1072;&#1090;&#1080;&#1082;&#1072;%20&#1076;&#1083;&#1103;%204-&#1075;&#1086;%20&#1082;&#1083;&#1072;&#1089;&#1089;&#1072;.lnk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gif"/><Relationship Id="rId13" Type="http://schemas.openxmlformats.org/officeDocument/2006/relationships/image" Target="../media/image44.png"/><Relationship Id="rId3" Type="http://schemas.openxmlformats.org/officeDocument/2006/relationships/image" Target="../media/image34.gif"/><Relationship Id="rId7" Type="http://schemas.openxmlformats.org/officeDocument/2006/relationships/image" Target="../media/image38.gif"/><Relationship Id="rId12" Type="http://schemas.openxmlformats.org/officeDocument/2006/relationships/image" Target="../media/image43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37.gif"/><Relationship Id="rId11" Type="http://schemas.openxmlformats.org/officeDocument/2006/relationships/image" Target="../media/image42.gif"/><Relationship Id="rId5" Type="http://schemas.openxmlformats.org/officeDocument/2006/relationships/image" Target="../media/image36.gif"/><Relationship Id="rId10" Type="http://schemas.openxmlformats.org/officeDocument/2006/relationships/image" Target="../media/image41.gif"/><Relationship Id="rId4" Type="http://schemas.openxmlformats.org/officeDocument/2006/relationships/image" Target="../media/image35.jpeg"/><Relationship Id="rId9" Type="http://schemas.openxmlformats.org/officeDocument/2006/relationships/image" Target="../media/image40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&#1063;&#1058;&#1054;%20&#1043;&#1044;&#1045;%20&#1050;&#1054;&#1043;&#1044;&#1040;%20.pptx" TargetMode="Externa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5.png"/><Relationship Id="rId4" Type="http://schemas.microsoft.com/office/2007/relationships/media" Target="../media/media1.mp3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image" Target="../media/image13.png"/><Relationship Id="rId7" Type="http://schemas.openxmlformats.org/officeDocument/2006/relationships/image" Target="../media/image15.gif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14.jpeg"/><Relationship Id="rId5" Type="http://schemas.openxmlformats.org/officeDocument/2006/relationships/image" Target="../media/image5.png"/><Relationship Id="rId4" Type="http://schemas.microsoft.com/office/2007/relationships/media" Target="../media/media2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ПОГОВОРКИ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</a:rPr>
              <a:t>От горшка </a:t>
            </a:r>
            <a:r>
              <a:rPr lang="ru-RU" sz="4400" b="1" dirty="0" smtClean="0">
                <a:solidFill>
                  <a:srgbClr val="FF0000"/>
                </a:solidFill>
              </a:rPr>
              <a:t>10</a:t>
            </a: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</a:rPr>
              <a:t> вершка</a:t>
            </a:r>
          </a:p>
          <a:p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</a:rPr>
              <a:t>Заблудиться в </a:t>
            </a:r>
            <a:r>
              <a:rPr lang="ru-RU" sz="4400" b="1" dirty="0" smtClean="0">
                <a:solidFill>
                  <a:srgbClr val="FF0000"/>
                </a:solidFill>
              </a:rPr>
              <a:t>11</a:t>
            </a: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</a:rPr>
              <a:t> соснах</a:t>
            </a:r>
          </a:p>
          <a:p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</a:rPr>
              <a:t>Жить в </a:t>
            </a:r>
            <a:r>
              <a:rPr lang="ru-RU" sz="4400" b="1" dirty="0" smtClean="0">
                <a:solidFill>
                  <a:srgbClr val="FF0000"/>
                </a:solidFill>
              </a:rPr>
              <a:t>100</a:t>
            </a: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</a:rPr>
              <a:t> стенах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111</a:t>
            </a: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</a:rPr>
              <a:t> пятниц на неделе</a:t>
            </a:r>
            <a:endParaRPr lang="ru-RU" sz="44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7775" y="116632"/>
            <a:ext cx="685085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Римская система счисления</a:t>
            </a:r>
            <a:endParaRPr lang="ru-RU" sz="4000" b="1" cap="none" spc="50" dirty="0">
              <a:ln w="11430"/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98407798"/>
              </p:ext>
            </p:extLst>
          </p:nvPr>
        </p:nvGraphicFramePr>
        <p:xfrm>
          <a:off x="6156176" y="2132856"/>
          <a:ext cx="2759968" cy="405384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379984"/>
                <a:gridCol w="1379984"/>
              </a:tblGrid>
              <a:tr h="1390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FF0000"/>
                          </a:solidFill>
                        </a:rPr>
                        <a:t>I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FF0000"/>
                          </a:solidFill>
                        </a:rPr>
                        <a:t>V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50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FF0000"/>
                          </a:solidFill>
                        </a:rPr>
                        <a:t>L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FF0000"/>
                          </a:solidFill>
                        </a:rPr>
                        <a:t>C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500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FF0000"/>
                          </a:solidFill>
                        </a:rPr>
                        <a:t>D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1000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FF0000"/>
                          </a:solidFill>
                        </a:rPr>
                        <a:t>M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мсСС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6248400"/>
            <a:ext cx="609600" cy="609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7544" y="4365104"/>
            <a:ext cx="540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В Санкт-Петербурге стоит памятник Петру I. На гранитном постаменте памятника есть римское число: MDCCLXXXII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492895"/>
            <a:ext cx="2109360" cy="153514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77144" y="1141007"/>
            <a:ext cx="42826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Предполагаемое происхождение римских чисел</a:t>
            </a:r>
            <a:endParaRPr lang="ru-RU" sz="24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706" y="980728"/>
            <a:ext cx="4286250" cy="3219450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683568" y="593467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= 1000 + 500 + 100 + 100 + 50 + 3*10 + 2 = 1782 год.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Это год открытия памятника.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85753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55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6573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073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  <p:bldP spid="6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699792" y="260350"/>
            <a:ext cx="6444208" cy="1143000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hlink"/>
                </a:solidFill>
              </a:rPr>
              <a:t>Историческая справка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7164288" cy="4924425"/>
          </a:xfrm>
        </p:spPr>
        <p:txBody>
          <a:bodyPr/>
          <a:lstStyle/>
          <a:p>
            <a:pPr eaLnBrk="1" hangingPunct="1">
              <a:buNone/>
            </a:pPr>
            <a:r>
              <a:rPr lang="ru-RU" sz="2800" b="1" dirty="0" smtClean="0"/>
              <a:t>	</a:t>
            </a:r>
            <a:r>
              <a:rPr lang="ru-RU" sz="2800" b="1" dirty="0" smtClean="0">
                <a:solidFill>
                  <a:srgbClr val="FF0000"/>
                </a:solidFill>
              </a:rPr>
              <a:t>Начало десятичной системе</a:t>
            </a:r>
            <a:r>
              <a:rPr lang="ru-RU" sz="2800" b="1" dirty="0" smtClean="0"/>
              <a:t> счисления </a:t>
            </a:r>
            <a:r>
              <a:rPr lang="ru-RU" sz="2800" b="1" dirty="0" smtClean="0">
                <a:solidFill>
                  <a:srgbClr val="FF0000"/>
                </a:solidFill>
              </a:rPr>
              <a:t>было положено в Древнем </a:t>
            </a:r>
            <a:r>
              <a:rPr lang="ru-RU" sz="2800" b="1" dirty="0" smtClean="0"/>
              <a:t>Египте и </a:t>
            </a:r>
            <a:r>
              <a:rPr lang="ru-RU" sz="2800" b="1" dirty="0" smtClean="0">
                <a:solidFill>
                  <a:srgbClr val="FF0000"/>
                </a:solidFill>
              </a:rPr>
              <a:t>Вавилоне, в основном </a:t>
            </a:r>
            <a:r>
              <a:rPr lang="ru-RU" sz="2800" b="1" dirty="0" smtClean="0"/>
              <a:t>ее формирование </a:t>
            </a:r>
            <a:r>
              <a:rPr lang="ru-RU" sz="2800" b="1" dirty="0" smtClean="0">
                <a:solidFill>
                  <a:srgbClr val="FF0000"/>
                </a:solidFill>
              </a:rPr>
              <a:t>было завершено </a:t>
            </a:r>
            <a:r>
              <a:rPr lang="ru-RU" sz="2800" b="1" dirty="0" smtClean="0"/>
              <a:t>индийскими </a:t>
            </a:r>
            <a:r>
              <a:rPr lang="ru-RU" sz="2800" b="1" dirty="0" smtClean="0">
                <a:solidFill>
                  <a:srgbClr val="FF0000"/>
                </a:solidFill>
              </a:rPr>
              <a:t>математиками</a:t>
            </a:r>
            <a:r>
              <a:rPr lang="ru-RU" sz="2800" b="1" dirty="0" smtClean="0"/>
              <a:t> в </a:t>
            </a:r>
            <a:r>
              <a:rPr lang="en-US" sz="2800" b="1" dirty="0" smtClean="0"/>
              <a:t>V-VII</a:t>
            </a:r>
            <a:r>
              <a:rPr lang="ru-RU" sz="2800" b="1" dirty="0" smtClean="0"/>
              <a:t> вв. н.э. Арабы </a:t>
            </a:r>
            <a:r>
              <a:rPr lang="ru-RU" sz="2800" b="1" dirty="0" smtClean="0">
                <a:solidFill>
                  <a:srgbClr val="FF0000"/>
                </a:solidFill>
              </a:rPr>
              <a:t>первые</a:t>
            </a:r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позна</a:t>
            </a:r>
            <a:r>
              <a:rPr lang="ru-RU" sz="2800" b="1" dirty="0" smtClean="0"/>
              <a:t>комились с этой </a:t>
            </a:r>
            <a:r>
              <a:rPr lang="ru-RU" sz="2800" b="1" dirty="0" smtClean="0">
                <a:solidFill>
                  <a:srgbClr val="FF0000"/>
                </a:solidFill>
              </a:rPr>
              <a:t>нумерацией</a:t>
            </a:r>
            <a:r>
              <a:rPr lang="ru-RU" sz="2800" b="1" dirty="0" smtClean="0"/>
              <a:t> и по достоинству ее </a:t>
            </a:r>
            <a:r>
              <a:rPr lang="ru-RU" sz="2800" b="1" dirty="0" smtClean="0">
                <a:solidFill>
                  <a:srgbClr val="FF0000"/>
                </a:solidFill>
              </a:rPr>
              <a:t>оценили.</a:t>
            </a:r>
            <a:r>
              <a:rPr lang="ru-RU" sz="2800" b="1" dirty="0" smtClean="0"/>
              <a:t> В </a:t>
            </a:r>
            <a:r>
              <a:rPr lang="en-US" sz="2800" b="1" dirty="0" smtClean="0"/>
              <a:t>XII</a:t>
            </a:r>
            <a:r>
              <a:rPr lang="ru-RU" sz="2800" b="1" dirty="0" smtClean="0"/>
              <a:t> веке арабская </a:t>
            </a:r>
            <a:r>
              <a:rPr lang="ru-RU" sz="2800" b="1" dirty="0" smtClean="0">
                <a:solidFill>
                  <a:srgbClr val="FF0000"/>
                </a:solidFill>
              </a:rPr>
              <a:t>нумерация</a:t>
            </a:r>
            <a:r>
              <a:rPr lang="ru-RU" sz="2800" b="1" dirty="0" smtClean="0"/>
              <a:t> чисел распространилась по </a:t>
            </a:r>
            <a:r>
              <a:rPr lang="ru-RU" sz="2800" b="1" dirty="0" smtClean="0">
                <a:solidFill>
                  <a:srgbClr val="FF0000"/>
                </a:solidFill>
              </a:rPr>
              <a:t>всей</a:t>
            </a:r>
            <a:r>
              <a:rPr lang="ru-RU" sz="2800" b="1" dirty="0" smtClean="0"/>
              <a:t> Европе.</a:t>
            </a:r>
          </a:p>
        </p:txBody>
      </p:sp>
      <p:pic>
        <p:nvPicPr>
          <p:cNvPr id="10244" name="Picture 4" descr="chum4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4077072"/>
            <a:ext cx="1722437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image00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7" y="260350"/>
            <a:ext cx="2448521" cy="1410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24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285" y="478125"/>
            <a:ext cx="4080098" cy="60815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4361"/>
            <a:ext cx="3059832" cy="57036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182" y="1154361"/>
            <a:ext cx="3054817" cy="570363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42603" y="3953252"/>
            <a:ext cx="27831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Восьмеричная СС</a:t>
            </a:r>
          </a:p>
          <a:p>
            <a:r>
              <a:rPr lang="ru-RU" dirty="0">
                <a:solidFill>
                  <a:srgbClr val="FFB28B"/>
                </a:solidFill>
              </a:rPr>
              <a:t>позиционная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131840" y="3011051"/>
            <a:ext cx="25922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Вавилонская СС</a:t>
            </a:r>
          </a:p>
          <a:p>
            <a:r>
              <a:rPr lang="ru-RU" dirty="0" smtClean="0">
                <a:solidFill>
                  <a:srgbClr val="FBB275"/>
                </a:solidFill>
              </a:rPr>
              <a:t>   позиционная</a:t>
            </a:r>
            <a:endParaRPr lang="ru-RU" dirty="0">
              <a:solidFill>
                <a:srgbClr val="FBB275"/>
              </a:solidFill>
            </a:endParaRP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165198" y="2276872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Десятичная СС</a:t>
            </a:r>
          </a:p>
          <a:p>
            <a:r>
              <a:rPr lang="ru-RU" dirty="0">
                <a:solidFill>
                  <a:srgbClr val="FFB28B"/>
                </a:solidFill>
              </a:rPr>
              <a:t>позиционная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201202" y="1484784"/>
            <a:ext cx="23762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Унарная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СС</a:t>
            </a:r>
          </a:p>
          <a:p>
            <a:r>
              <a:rPr lang="ru-RU" dirty="0">
                <a:solidFill>
                  <a:srgbClr val="FFB28B"/>
                </a:solidFill>
              </a:rPr>
              <a:t>непозиционная</a:t>
            </a: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314863" y="805196"/>
            <a:ext cx="2304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Римская СС</a:t>
            </a:r>
          </a:p>
          <a:p>
            <a:r>
              <a:rPr lang="ru-RU" dirty="0">
                <a:solidFill>
                  <a:srgbClr val="FFB28B"/>
                </a:solidFill>
              </a:rPr>
              <a:t>непозиционная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987824" y="5589240"/>
            <a:ext cx="35760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Шестнадцатерична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СС</a:t>
            </a:r>
          </a:p>
          <a:p>
            <a:r>
              <a:rPr lang="ru-RU" dirty="0">
                <a:solidFill>
                  <a:srgbClr val="FFB28B"/>
                </a:solidFill>
              </a:rPr>
              <a:t>позиционная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936023" y="4717593"/>
            <a:ext cx="34320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Древнеегипетская СС</a:t>
            </a:r>
          </a:p>
          <a:p>
            <a:r>
              <a:rPr lang="ru-RU" dirty="0">
                <a:solidFill>
                  <a:srgbClr val="FFB28B"/>
                </a:solidFill>
              </a:rPr>
              <a:t>непозиционная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606812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-4.44444E-6 L 0.16511 -0.10903 L 0.33924 -0.05857 L 0.36667 0.22616 " pathEditMode="relative" ptsTypes="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39 0.07986 L 0.22796 -0.04259 L 0.38629 0.25486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36" y="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0.00579 L -0.10451 -0.16551 L -0.31076 0.00995 " pathEditMode="relative" rAng="0" ptsTypes="A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38" y="-7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0.05364 L -0.29687 -0.04462 L -0.31493 0.1496 " pathEditMode="relative" rAng="0" ptsTypes="A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7 -0.07884 L -0.13576 -0.29711 L -0.33437 -0.12324 " pathEditMode="relative" rAng="0" ptsTypes="A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" y="-1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6666 -0.14143 L 0.36666 0.00209 " pathEditMode="relative" ptsTypes="A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79191E-6 L -0.21823 -0.23214 L -0.33802 -0.05433 " pathEditMode="relative" rAng="0" ptsTypes="AAA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323528" y="404664"/>
          <a:ext cx="8208912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4700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Перевод числа из какой либо СС в </a:t>
            </a:r>
            <a:r>
              <a:rPr lang="ru-RU" sz="4000" b="1" dirty="0" smtClean="0">
                <a:solidFill>
                  <a:srgbClr val="FF0000"/>
                </a:solidFill>
              </a:rPr>
              <a:t>десятичную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844824"/>
            <a:ext cx="2699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30C51"/>
                </a:solidFill>
              </a:rPr>
              <a:t>1000101</a:t>
            </a:r>
            <a:r>
              <a:rPr lang="ru-RU" sz="4000" b="1" baseline="-25000" dirty="0" smtClean="0">
                <a:solidFill>
                  <a:srgbClr val="030C51"/>
                </a:solidFill>
              </a:rPr>
              <a:t>2</a:t>
            </a:r>
            <a:r>
              <a:rPr lang="ru-RU" sz="4000" b="1" dirty="0" smtClean="0">
                <a:solidFill>
                  <a:srgbClr val="030C51"/>
                </a:solidFill>
              </a:rPr>
              <a:t>= 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609636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6 5 4 3 2 1 0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5519" y="1844825"/>
            <a:ext cx="70390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30C51"/>
                </a:solidFill>
              </a:rPr>
              <a:t>1*2</a:t>
            </a:r>
            <a:r>
              <a:rPr lang="ru-RU" sz="4000" b="1" baseline="30000" dirty="0" smtClean="0">
                <a:solidFill>
                  <a:srgbClr val="C00000"/>
                </a:solidFill>
              </a:rPr>
              <a:t>6</a:t>
            </a:r>
            <a:r>
              <a:rPr lang="ru-RU" sz="4000" b="1" dirty="0" smtClean="0">
                <a:solidFill>
                  <a:srgbClr val="030C51"/>
                </a:solidFill>
              </a:rPr>
              <a:t>+1*2</a:t>
            </a:r>
            <a:r>
              <a:rPr lang="ru-RU" sz="4000" b="1" baseline="30000" dirty="0" smtClean="0">
                <a:solidFill>
                  <a:srgbClr val="C00000"/>
                </a:solidFill>
              </a:rPr>
              <a:t>2</a:t>
            </a:r>
            <a:r>
              <a:rPr lang="ru-RU" sz="4000" b="1" dirty="0" smtClean="0">
                <a:solidFill>
                  <a:srgbClr val="030C51"/>
                </a:solidFill>
              </a:rPr>
              <a:t>+1*2</a:t>
            </a:r>
            <a:r>
              <a:rPr lang="ru-RU" sz="4000" b="1" baseline="30000" dirty="0" smtClean="0">
                <a:solidFill>
                  <a:srgbClr val="C00000"/>
                </a:solidFill>
              </a:rPr>
              <a:t>0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smtClean="0">
                <a:solidFill>
                  <a:srgbClr val="030C51"/>
                </a:solidFill>
              </a:rPr>
              <a:t>=64+4+1=69</a:t>
            </a:r>
            <a:r>
              <a:rPr lang="ru-RU" sz="4000" b="1" baseline="-25000" dirty="0" smtClean="0">
                <a:solidFill>
                  <a:srgbClr val="030C51"/>
                </a:solidFill>
              </a:rPr>
              <a:t>10</a:t>
            </a:r>
            <a:endParaRPr lang="ru-RU" sz="4000" baseline="-25000" dirty="0">
              <a:solidFill>
                <a:srgbClr val="030C51"/>
              </a:solidFill>
            </a:endParaRP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618808"/>
            <a:ext cx="4680520" cy="29765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7477934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00" y="15788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hlinkClick r:id="rId2" action="ppaction://hlinkfile"/>
              </a:rPr>
              <a:t>Перевод </a:t>
            </a:r>
            <a:r>
              <a:rPr lang="ru-RU" sz="4000" b="1" dirty="0" smtClean="0">
                <a:solidFill>
                  <a:srgbClr val="FF0000"/>
                </a:solidFill>
                <a:hlinkClick r:id="rId2" action="ppaction://hlinkfile"/>
              </a:rPr>
              <a:t>чисел </a:t>
            </a:r>
            <a:r>
              <a:rPr lang="ru-RU" sz="4000" b="1" dirty="0">
                <a:solidFill>
                  <a:srgbClr val="FF0000"/>
                </a:solidFill>
                <a:hlinkClick r:id="rId2" action="ppaction://hlinkfile"/>
              </a:rPr>
              <a:t>из </a:t>
            </a:r>
            <a:r>
              <a:rPr lang="ru-RU" sz="4000" b="1" dirty="0" smtClean="0">
                <a:solidFill>
                  <a:srgbClr val="FF0000"/>
                </a:solidFill>
                <a:hlinkClick r:id="rId2" action="ppaction://hlinkfile"/>
              </a:rPr>
              <a:t>десятичной </a:t>
            </a:r>
            <a:r>
              <a:rPr lang="ru-RU" sz="4000" b="1" dirty="0">
                <a:solidFill>
                  <a:srgbClr val="FF0000"/>
                </a:solidFill>
                <a:hlinkClick r:id="rId2" action="ppaction://hlinkfile"/>
              </a:rPr>
              <a:t>СС в </a:t>
            </a:r>
            <a:r>
              <a:rPr lang="ru-RU" sz="4000" b="1" dirty="0" smtClean="0">
                <a:solidFill>
                  <a:srgbClr val="FF0000"/>
                </a:solidFill>
                <a:hlinkClick r:id="rId2" action="ppaction://hlinkfile"/>
              </a:rPr>
              <a:t>любую другую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739" y="2238204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81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55811" y="2263343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2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75856" y="4581128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2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28400" y="2739605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1</a:t>
            </a:r>
            <a:endParaRPr lang="ru-RU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460841" y="2926685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2</a:t>
            </a:r>
            <a:endParaRPr lang="ru-RU" sz="3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156566" y="3406124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2</a:t>
            </a:r>
            <a:endParaRPr lang="ru-RU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804638" y="4078813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2</a:t>
            </a:r>
            <a:endParaRPr lang="ru-RU" sz="3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827584" y="2852936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40</a:t>
            </a:r>
            <a:endParaRPr lang="ru-RU" sz="3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475656" y="3356992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20</a:t>
            </a:r>
            <a:endParaRPr lang="ru-RU" sz="36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123728" y="4005064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10</a:t>
            </a:r>
            <a:endParaRPr lang="ru-RU" sz="3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771800" y="4581128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5</a:t>
            </a:r>
            <a:endParaRPr lang="ru-RU" sz="36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714718" y="5164390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2</a:t>
            </a:r>
            <a:endParaRPr lang="ru-RU" sz="36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804068" y="5775247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1</a:t>
            </a:r>
            <a:endParaRPr lang="ru-RU" sz="36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971600" y="3286725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347864" y="5590981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619672" y="3789040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3324435" y="5164391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2</a:t>
            </a:r>
            <a:endParaRPr lang="ru-RU" sz="36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2804638" y="5007061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1</a:t>
            </a:r>
            <a:endParaRPr lang="ru-RU" sz="36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2267744" y="4438853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0</a:t>
            </a:r>
            <a:endParaRPr lang="ru-RU" sz="3600" b="1" dirty="0"/>
          </a:p>
        </p:txBody>
      </p:sp>
      <p:cxnSp>
        <p:nvCxnSpPr>
          <p:cNvPr id="32" name="Прямая со стрелкой 31"/>
          <p:cNvCxnSpPr/>
          <p:nvPr/>
        </p:nvCxnSpPr>
        <p:spPr>
          <a:xfrm flipH="1" flipV="1">
            <a:off x="460082" y="3507591"/>
            <a:ext cx="3122103" cy="28454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900" y="1337604"/>
            <a:ext cx="7341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30C51"/>
                </a:solidFill>
              </a:rPr>
              <a:t>Ответ: </a:t>
            </a:r>
            <a:r>
              <a:rPr lang="ru-RU" sz="3200" b="1" dirty="0" smtClean="0"/>
              <a:t>81</a:t>
            </a:r>
            <a:r>
              <a:rPr lang="ru-RU" sz="3200" b="1" baseline="-25000" dirty="0" smtClean="0"/>
              <a:t>10</a:t>
            </a:r>
            <a:r>
              <a:rPr lang="ru-RU" sz="3200" b="1" dirty="0" smtClean="0"/>
              <a:t> = 1010001</a:t>
            </a:r>
            <a:r>
              <a:rPr lang="ru-RU" sz="3200" b="1" baseline="-25000" dirty="0" smtClean="0"/>
              <a:t>2</a:t>
            </a:r>
            <a:r>
              <a:rPr lang="ru-RU" sz="3200" b="1" dirty="0" smtClean="0"/>
              <a:t> = 121</a:t>
            </a:r>
            <a:r>
              <a:rPr lang="ru-RU" sz="3200" b="1" baseline="-25000" dirty="0" smtClean="0"/>
              <a:t>8</a:t>
            </a:r>
            <a:r>
              <a:rPr lang="ru-RU" sz="3200" b="1" dirty="0" smtClean="0"/>
              <a:t> = 51 </a:t>
            </a:r>
            <a:r>
              <a:rPr lang="ru-RU" sz="3200" b="1" baseline="-25000" dirty="0" smtClean="0"/>
              <a:t>16</a:t>
            </a:r>
            <a:endParaRPr lang="ru-RU" sz="3200" b="1" baseline="-25000" dirty="0"/>
          </a:p>
        </p:txBody>
      </p:sp>
      <p:sp>
        <p:nvSpPr>
          <p:cNvPr id="35" name="TextBox 34"/>
          <p:cNvSpPr txBox="1"/>
          <p:nvPr/>
        </p:nvSpPr>
        <p:spPr>
          <a:xfrm>
            <a:off x="3357564" y="2225207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81</a:t>
            </a:r>
            <a:endParaRPr lang="ru-RU" sz="36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6300192" y="2089856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81</a:t>
            </a:r>
            <a:endParaRPr lang="ru-RU" sz="36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4091109" y="2255755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8</a:t>
            </a:r>
            <a:endParaRPr lang="ru-RU" sz="36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7004564" y="2131770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16</a:t>
            </a:r>
            <a:endParaRPr lang="ru-RU" sz="36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3944247" y="2818344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10</a:t>
            </a:r>
            <a:endParaRPr lang="ru-RU" sz="36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4741073" y="2783958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8</a:t>
            </a:r>
            <a:endParaRPr lang="ru-RU" sz="36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3430859" y="2653760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1</a:t>
            </a:r>
            <a:endParaRPr lang="ru-RU" sz="3600" b="1" dirty="0"/>
          </a:p>
        </p:txBody>
      </p:sp>
      <p:grpSp>
        <p:nvGrpSpPr>
          <p:cNvPr id="2" name="Группа 59"/>
          <p:cNvGrpSpPr/>
          <p:nvPr/>
        </p:nvGrpSpPr>
        <p:grpSpPr>
          <a:xfrm>
            <a:off x="816405" y="2334718"/>
            <a:ext cx="538047" cy="779247"/>
            <a:chOff x="7634353" y="2324230"/>
            <a:chExt cx="538047" cy="779247"/>
          </a:xfrm>
        </p:grpSpPr>
        <p:cxnSp>
          <p:nvCxnSpPr>
            <p:cNvPr id="39" name="Прямая соединительная линия 38"/>
            <p:cNvCxnSpPr>
              <a:endCxn id="50" idx="3"/>
            </p:cNvCxnSpPr>
            <p:nvPr/>
          </p:nvCxnSpPr>
          <p:spPr>
            <a:xfrm>
              <a:off x="7634355" y="2324230"/>
              <a:ext cx="18281" cy="779247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flipH="1">
              <a:off x="7634353" y="2852936"/>
              <a:ext cx="538047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9" name="TextBox 48"/>
          <p:cNvSpPr txBox="1"/>
          <p:nvPr/>
        </p:nvSpPr>
        <p:spPr>
          <a:xfrm>
            <a:off x="4054809" y="3275089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2</a:t>
            </a:r>
            <a:endParaRPr lang="ru-RU" sz="36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7004564" y="2780311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5</a:t>
            </a:r>
            <a:endParaRPr lang="ru-RU" sz="3600" b="1" dirty="0"/>
          </a:p>
        </p:txBody>
      </p:sp>
      <p:grpSp>
        <p:nvGrpSpPr>
          <p:cNvPr id="5" name="Группа 60"/>
          <p:cNvGrpSpPr/>
          <p:nvPr/>
        </p:nvGrpSpPr>
        <p:grpSpPr>
          <a:xfrm>
            <a:off x="3785785" y="5246541"/>
            <a:ext cx="538047" cy="779247"/>
            <a:chOff x="7634353" y="2324230"/>
            <a:chExt cx="538047" cy="779247"/>
          </a:xfrm>
        </p:grpSpPr>
        <p:cxnSp>
          <p:nvCxnSpPr>
            <p:cNvPr id="62" name="Прямая соединительная линия 61"/>
            <p:cNvCxnSpPr/>
            <p:nvPr/>
          </p:nvCxnSpPr>
          <p:spPr>
            <a:xfrm>
              <a:off x="7634355" y="2324230"/>
              <a:ext cx="18281" cy="779247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 flipH="1">
              <a:off x="7634353" y="2852936"/>
              <a:ext cx="538047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" name="Группа 63"/>
          <p:cNvGrpSpPr/>
          <p:nvPr/>
        </p:nvGrpSpPr>
        <p:grpSpPr>
          <a:xfrm>
            <a:off x="1451699" y="2925128"/>
            <a:ext cx="538047" cy="779247"/>
            <a:chOff x="7634353" y="2324230"/>
            <a:chExt cx="538047" cy="779247"/>
          </a:xfrm>
        </p:grpSpPr>
        <p:cxnSp>
          <p:nvCxnSpPr>
            <p:cNvPr id="65" name="Прямая соединительная линия 64"/>
            <p:cNvCxnSpPr/>
            <p:nvPr/>
          </p:nvCxnSpPr>
          <p:spPr>
            <a:xfrm>
              <a:off x="7634355" y="2324230"/>
              <a:ext cx="18281" cy="779247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 flipH="1">
              <a:off x="7634353" y="2852936"/>
              <a:ext cx="538047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" name="Группа 66"/>
          <p:cNvGrpSpPr/>
          <p:nvPr/>
        </p:nvGrpSpPr>
        <p:grpSpPr>
          <a:xfrm>
            <a:off x="2108913" y="3517869"/>
            <a:ext cx="538047" cy="779247"/>
            <a:chOff x="7634353" y="2324230"/>
            <a:chExt cx="538047" cy="779247"/>
          </a:xfrm>
        </p:grpSpPr>
        <p:cxnSp>
          <p:nvCxnSpPr>
            <p:cNvPr id="68" name="Прямая соединительная линия 67"/>
            <p:cNvCxnSpPr/>
            <p:nvPr/>
          </p:nvCxnSpPr>
          <p:spPr>
            <a:xfrm>
              <a:off x="7634355" y="2324230"/>
              <a:ext cx="18281" cy="779247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Прямая соединительная линия 68"/>
            <p:cNvCxnSpPr/>
            <p:nvPr/>
          </p:nvCxnSpPr>
          <p:spPr>
            <a:xfrm flipH="1">
              <a:off x="7634353" y="2852936"/>
              <a:ext cx="538047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0" name="Группа 69"/>
          <p:cNvGrpSpPr/>
          <p:nvPr/>
        </p:nvGrpSpPr>
        <p:grpSpPr>
          <a:xfrm>
            <a:off x="2752754" y="4119541"/>
            <a:ext cx="538047" cy="779247"/>
            <a:chOff x="7634353" y="2324230"/>
            <a:chExt cx="538047" cy="779247"/>
          </a:xfrm>
        </p:grpSpPr>
        <p:cxnSp>
          <p:nvCxnSpPr>
            <p:cNvPr id="71" name="Прямая соединительная линия 70"/>
            <p:cNvCxnSpPr/>
            <p:nvPr/>
          </p:nvCxnSpPr>
          <p:spPr>
            <a:xfrm>
              <a:off x="7634355" y="2324230"/>
              <a:ext cx="18281" cy="779247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Прямая соединительная линия 71"/>
            <p:cNvCxnSpPr/>
            <p:nvPr/>
          </p:nvCxnSpPr>
          <p:spPr>
            <a:xfrm flipH="1">
              <a:off x="7634353" y="2852936"/>
              <a:ext cx="538047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7" name="Группа 72"/>
          <p:cNvGrpSpPr/>
          <p:nvPr/>
        </p:nvGrpSpPr>
        <p:grpSpPr>
          <a:xfrm>
            <a:off x="3275856" y="4708310"/>
            <a:ext cx="538047" cy="779247"/>
            <a:chOff x="7634353" y="2324230"/>
            <a:chExt cx="538047" cy="779247"/>
          </a:xfrm>
        </p:grpSpPr>
        <p:cxnSp>
          <p:nvCxnSpPr>
            <p:cNvPr id="74" name="Прямая соединительная линия 73"/>
            <p:cNvCxnSpPr/>
            <p:nvPr/>
          </p:nvCxnSpPr>
          <p:spPr>
            <a:xfrm>
              <a:off x="7634355" y="2324230"/>
              <a:ext cx="18281" cy="779247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 flipH="1">
              <a:off x="7634353" y="2852936"/>
              <a:ext cx="538047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8" name="Группа 77"/>
          <p:cNvGrpSpPr/>
          <p:nvPr/>
        </p:nvGrpSpPr>
        <p:grpSpPr>
          <a:xfrm>
            <a:off x="4651012" y="2871539"/>
            <a:ext cx="538047" cy="779247"/>
            <a:chOff x="7634353" y="2324230"/>
            <a:chExt cx="538047" cy="779247"/>
          </a:xfrm>
        </p:grpSpPr>
        <p:cxnSp>
          <p:nvCxnSpPr>
            <p:cNvPr id="79" name="Прямая соединительная линия 78"/>
            <p:cNvCxnSpPr/>
            <p:nvPr/>
          </p:nvCxnSpPr>
          <p:spPr>
            <a:xfrm>
              <a:off x="7634355" y="2324230"/>
              <a:ext cx="18281" cy="779247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Прямая соединительная линия 79"/>
            <p:cNvCxnSpPr/>
            <p:nvPr/>
          </p:nvCxnSpPr>
          <p:spPr>
            <a:xfrm flipH="1">
              <a:off x="7634353" y="2852936"/>
              <a:ext cx="538047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9" name="Группа 80"/>
          <p:cNvGrpSpPr/>
          <p:nvPr/>
        </p:nvGrpSpPr>
        <p:grpSpPr>
          <a:xfrm>
            <a:off x="3977900" y="2294538"/>
            <a:ext cx="538047" cy="779247"/>
            <a:chOff x="7634353" y="2324230"/>
            <a:chExt cx="538047" cy="779247"/>
          </a:xfrm>
        </p:grpSpPr>
        <p:cxnSp>
          <p:nvCxnSpPr>
            <p:cNvPr id="82" name="Прямая соединительная линия 81"/>
            <p:cNvCxnSpPr/>
            <p:nvPr/>
          </p:nvCxnSpPr>
          <p:spPr>
            <a:xfrm>
              <a:off x="7634355" y="2324230"/>
              <a:ext cx="18281" cy="779247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Прямая соединительная линия 82"/>
            <p:cNvCxnSpPr/>
            <p:nvPr/>
          </p:nvCxnSpPr>
          <p:spPr>
            <a:xfrm flipH="1">
              <a:off x="7634353" y="2852936"/>
              <a:ext cx="538047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4" name="TextBox 83"/>
          <p:cNvSpPr txBox="1"/>
          <p:nvPr/>
        </p:nvSpPr>
        <p:spPr>
          <a:xfrm>
            <a:off x="4595999" y="3365755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1</a:t>
            </a:r>
            <a:endParaRPr lang="ru-RU" sz="3600" b="1" dirty="0"/>
          </a:p>
        </p:txBody>
      </p:sp>
      <p:cxnSp>
        <p:nvCxnSpPr>
          <p:cNvPr id="85" name="Прямая со стрелкой 84"/>
          <p:cNvCxnSpPr/>
          <p:nvPr/>
        </p:nvCxnSpPr>
        <p:spPr>
          <a:xfrm flipH="1" flipV="1">
            <a:off x="3481949" y="3314751"/>
            <a:ext cx="1275461" cy="9967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30" name="Группа 86"/>
          <p:cNvGrpSpPr/>
          <p:nvPr/>
        </p:nvGrpSpPr>
        <p:grpSpPr>
          <a:xfrm>
            <a:off x="6928014" y="2263343"/>
            <a:ext cx="538047" cy="779247"/>
            <a:chOff x="7634353" y="2324230"/>
            <a:chExt cx="538047" cy="779247"/>
          </a:xfrm>
        </p:grpSpPr>
        <p:cxnSp>
          <p:nvCxnSpPr>
            <p:cNvPr id="88" name="Прямая соединительная линия 87"/>
            <p:cNvCxnSpPr/>
            <p:nvPr/>
          </p:nvCxnSpPr>
          <p:spPr>
            <a:xfrm>
              <a:off x="7634355" y="2324230"/>
              <a:ext cx="18281" cy="779247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/>
          </p:nvCxnSpPr>
          <p:spPr>
            <a:xfrm flipH="1">
              <a:off x="7634353" y="2852936"/>
              <a:ext cx="538047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3" name="TextBox 92"/>
          <p:cNvSpPr txBox="1"/>
          <p:nvPr/>
        </p:nvSpPr>
        <p:spPr>
          <a:xfrm>
            <a:off x="6289084" y="3042590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1</a:t>
            </a:r>
            <a:endParaRPr lang="ru-RU" sz="3600" b="1" dirty="0"/>
          </a:p>
        </p:txBody>
      </p:sp>
      <p:sp>
        <p:nvSpPr>
          <p:cNvPr id="94" name="TextBox 93"/>
          <p:cNvSpPr txBox="1"/>
          <p:nvPr/>
        </p:nvSpPr>
        <p:spPr>
          <a:xfrm>
            <a:off x="6289084" y="2529770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80</a:t>
            </a:r>
            <a:endParaRPr lang="ru-RU" sz="3600" b="1" dirty="0"/>
          </a:p>
        </p:txBody>
      </p:sp>
      <p:cxnSp>
        <p:nvCxnSpPr>
          <p:cNvPr id="95" name="Прямая со стрелкой 94"/>
          <p:cNvCxnSpPr>
            <a:endCxn id="93" idx="2"/>
          </p:cNvCxnSpPr>
          <p:nvPr/>
        </p:nvCxnSpPr>
        <p:spPr>
          <a:xfrm flipH="1">
            <a:off x="6613120" y="3464675"/>
            <a:ext cx="880015" cy="2242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515225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5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3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4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500"/>
                            </p:stCondLst>
                            <p:childTnLst>
                              <p:par>
                                <p:cTn id="9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5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8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95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050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25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3500"/>
                            </p:stCondLst>
                            <p:childTnLst>
                              <p:par>
                                <p:cTn id="1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4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5500"/>
                            </p:stCondLst>
                            <p:childTnLst>
                              <p:par>
                                <p:cTn id="1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650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75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8500"/>
                            </p:stCondLst>
                            <p:childTnLst>
                              <p:par>
                                <p:cTn id="1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9500"/>
                            </p:stCondLst>
                            <p:childTnLst>
                              <p:par>
                                <p:cTn id="1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0500"/>
                            </p:stCondLst>
                            <p:childTnLst>
                              <p:par>
                                <p:cTn id="1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34" grpId="0"/>
      <p:bldP spid="35" grpId="0"/>
      <p:bldP spid="36" grpId="0"/>
      <p:bldP spid="40" grpId="0"/>
      <p:bldP spid="41" grpId="0"/>
      <p:bldP spid="42" grpId="0"/>
      <p:bldP spid="43" grpId="0"/>
      <p:bldP spid="44" grpId="0"/>
      <p:bldP spid="49" grpId="0"/>
      <p:bldP spid="50" grpId="0"/>
      <p:bldP spid="84" grpId="0"/>
      <p:bldP spid="93" grpId="0"/>
      <p:bldP spid="9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000" t="10626" r="10940" b="10208"/>
          <a:stretch/>
        </p:blipFill>
        <p:spPr bwMode="auto">
          <a:xfrm>
            <a:off x="84221" y="0"/>
            <a:ext cx="90597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7442542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765" t="10417" r="10588" b="10000"/>
          <a:stretch/>
        </p:blipFill>
        <p:spPr bwMode="auto">
          <a:xfrm>
            <a:off x="107503" y="116632"/>
            <a:ext cx="8947313" cy="674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2139703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882" t="10417" r="10942" b="9791"/>
          <a:stretch/>
        </p:blipFill>
        <p:spPr bwMode="auto">
          <a:xfrm>
            <a:off x="54084" y="116631"/>
            <a:ext cx="8982412" cy="6675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2701746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118" t="9792" r="10588" b="10417"/>
          <a:stretch/>
        </p:blipFill>
        <p:spPr bwMode="auto">
          <a:xfrm>
            <a:off x="132968" y="44624"/>
            <a:ext cx="8975536" cy="6820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069943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3000">
              <a:srgbClr val="FFFF00"/>
            </a:gs>
            <a:gs pos="64999">
              <a:srgbClr val="F0EBD5"/>
            </a:gs>
            <a:gs pos="100000">
              <a:srgbClr val="D1C39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</a:rPr>
              <a:t>От горшка </a:t>
            </a:r>
            <a:r>
              <a:rPr lang="ru-RU" sz="4400" b="1" dirty="0" smtClean="0">
                <a:solidFill>
                  <a:srgbClr val="FF0000"/>
                </a:solidFill>
              </a:rPr>
              <a:t>2</a:t>
            </a: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</a:rPr>
              <a:t> вершка</a:t>
            </a:r>
          </a:p>
          <a:p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</a:rPr>
              <a:t>Заблудиться в </a:t>
            </a:r>
            <a:r>
              <a:rPr lang="ru-RU" sz="4400" b="1" dirty="0" smtClean="0">
                <a:solidFill>
                  <a:srgbClr val="FF0000"/>
                </a:solidFill>
              </a:rPr>
              <a:t>3</a:t>
            </a: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</a:rPr>
              <a:t> соснах</a:t>
            </a:r>
          </a:p>
          <a:p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</a:rPr>
              <a:t>Жить в </a:t>
            </a:r>
            <a:r>
              <a:rPr lang="ru-RU" sz="4400" b="1" dirty="0" smtClean="0">
                <a:solidFill>
                  <a:srgbClr val="FF0000"/>
                </a:solidFill>
              </a:rPr>
              <a:t>4</a:t>
            </a: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</a:rPr>
              <a:t> стенах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7</a:t>
            </a: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</a:rPr>
              <a:t> пятниц на неделе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883" t="10416" r="10588" b="10208"/>
          <a:stretch/>
        </p:blipFill>
        <p:spPr bwMode="auto">
          <a:xfrm>
            <a:off x="49128" y="31223"/>
            <a:ext cx="9094872" cy="6712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744586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765" t="10625" r="10706" b="10417"/>
          <a:stretch/>
        </p:blipFill>
        <p:spPr bwMode="auto">
          <a:xfrm>
            <a:off x="0" y="0"/>
            <a:ext cx="9144000" cy="6848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823033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765" t="10417" r="10941" b="10417"/>
          <a:stretch/>
        </p:blipFill>
        <p:spPr bwMode="auto">
          <a:xfrm>
            <a:off x="24759" y="13320"/>
            <a:ext cx="9078207" cy="6844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764504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882" t="10834" r="10707" b="10208"/>
          <a:stretch/>
        </p:blipFill>
        <p:spPr bwMode="auto">
          <a:xfrm>
            <a:off x="22860" y="0"/>
            <a:ext cx="913796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2102072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883" t="10417" r="11176" b="10625"/>
          <a:stretch/>
        </p:blipFill>
        <p:spPr bwMode="auto">
          <a:xfrm>
            <a:off x="70852" y="24759"/>
            <a:ext cx="8965644" cy="6782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058688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355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6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0"/>
            <a:ext cx="4787900" cy="355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7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00413"/>
            <a:ext cx="4572000" cy="35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8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3300413"/>
            <a:ext cx="4787900" cy="35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AutoShape 10"/>
          <p:cNvSpPr>
            <a:spLocks noChangeArrowheads="1"/>
          </p:cNvSpPr>
          <p:nvPr/>
        </p:nvSpPr>
        <p:spPr bwMode="auto">
          <a:xfrm rot="-2453948">
            <a:off x="2987675" y="1989138"/>
            <a:ext cx="3384550" cy="3314700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rgbClr val="990099"/>
              </a:gs>
              <a:gs pos="100000">
                <a:srgbClr val="FF00F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3276600" y="2060575"/>
            <a:ext cx="2736850" cy="2954338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chemeClr val="accent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 rot="-1728264">
            <a:off x="6084888" y="765175"/>
            <a:ext cx="1795462" cy="1603375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9219" name="Picture 3" descr="05_moon_meteorit_alh-8100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620838" y="0"/>
            <a:ext cx="1404938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9" name="Picture 13" descr="05_moon_meteorit_alh-8100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24975" y="0"/>
            <a:ext cx="1404938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1" name="AutoShape 15"/>
          <p:cNvSpPr>
            <a:spLocks noChangeArrowheads="1"/>
          </p:cNvSpPr>
          <p:nvPr/>
        </p:nvSpPr>
        <p:spPr bwMode="auto">
          <a:xfrm>
            <a:off x="1042988" y="4797425"/>
            <a:ext cx="936625" cy="863600"/>
          </a:xfrm>
          <a:prstGeom prst="star5">
            <a:avLst/>
          </a:prstGeom>
          <a:gradFill rotWithShape="1">
            <a:gsLst>
              <a:gs pos="0">
                <a:srgbClr val="6699FF"/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33" name="AutoShape 17"/>
          <p:cNvSpPr>
            <a:spLocks noChangeArrowheads="1"/>
          </p:cNvSpPr>
          <p:nvPr/>
        </p:nvSpPr>
        <p:spPr bwMode="auto">
          <a:xfrm>
            <a:off x="3635375" y="549275"/>
            <a:ext cx="1223963" cy="1079500"/>
          </a:xfrm>
          <a:prstGeom prst="star5">
            <a:avLst/>
          </a:prstGeom>
          <a:gradFill rotWithShape="1">
            <a:gsLst>
              <a:gs pos="0">
                <a:srgbClr val="FFFF66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34" name="AutoShape 18"/>
          <p:cNvSpPr>
            <a:spLocks noChangeArrowheads="1"/>
          </p:cNvSpPr>
          <p:nvPr/>
        </p:nvSpPr>
        <p:spPr bwMode="auto">
          <a:xfrm rot="-1624394">
            <a:off x="6283325" y="3414713"/>
            <a:ext cx="1731963" cy="1655762"/>
          </a:xfrm>
          <a:prstGeom prst="star5">
            <a:avLst/>
          </a:prstGeom>
          <a:gradFill rotWithShape="1">
            <a:gsLst>
              <a:gs pos="0">
                <a:srgbClr val="FF0066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35" name="AutoShape 19"/>
          <p:cNvSpPr>
            <a:spLocks noChangeArrowheads="1"/>
          </p:cNvSpPr>
          <p:nvPr/>
        </p:nvSpPr>
        <p:spPr bwMode="auto">
          <a:xfrm rot="-1624394">
            <a:off x="779463" y="1011238"/>
            <a:ext cx="1587500" cy="1511300"/>
          </a:xfrm>
          <a:prstGeom prst="star5">
            <a:avLst/>
          </a:prstGeom>
          <a:gradFill rotWithShape="1">
            <a:gsLst>
              <a:gs pos="0">
                <a:srgbClr val="990099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36" name="AutoShape 20"/>
          <p:cNvSpPr>
            <a:spLocks noChangeArrowheads="1"/>
          </p:cNvSpPr>
          <p:nvPr/>
        </p:nvSpPr>
        <p:spPr bwMode="auto">
          <a:xfrm rot="-1624394">
            <a:off x="3567113" y="4805363"/>
            <a:ext cx="1873250" cy="1736725"/>
          </a:xfrm>
          <a:prstGeom prst="star5">
            <a:avLst/>
          </a:prstGeom>
          <a:gradFill rotWithShape="1">
            <a:gsLst>
              <a:gs pos="0">
                <a:srgbClr val="33CC33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237" name="Picture 21" descr="earth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775" y="4076700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8" name="Picture 22" descr="4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7900" y="3860800"/>
            <a:ext cx="7921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9" name="Picture 23" descr="mars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775" y="2205038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0" name="Picture 24" descr="112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5825" y="3213100"/>
            <a:ext cx="10795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1" name="Picture 25" descr="upiter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24075" y="708025"/>
            <a:ext cx="93503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2" name="Picture 26" descr="r4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-5400000">
            <a:off x="-33337" y="5857875"/>
            <a:ext cx="1428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5" name="Picture 29" descr="r4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5288" y="188913"/>
            <a:ext cx="1428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6" name="Picture 30" descr="r4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5400000">
            <a:off x="7888288" y="617538"/>
            <a:ext cx="1428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8" name="Picture 32" descr="r7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-2096382">
            <a:off x="4211638" y="1700213"/>
            <a:ext cx="16573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9" name="Picture 33" descr="56r2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1371600" y="0"/>
            <a:ext cx="13716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50" name="Picture 3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принц.wav"/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500"/>
                            </p:stCondLst>
                            <p:childTnLst>
                              <p:par>
                                <p:cTn id="39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500"/>
                            </p:stCondLst>
                            <p:childTnLst>
                              <p:par>
                                <p:cTn id="4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3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0"/>
                            </p:stCondLst>
                            <p:childTnLst>
                              <p:par>
                                <p:cTn id="52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30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0"/>
                            </p:stCondLst>
                            <p:childTnLst>
                              <p:par>
                                <p:cTn id="5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30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9000"/>
                            </p:stCondLst>
                            <p:childTnLst>
                              <p:par>
                                <p:cTn id="6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9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1500"/>
                            </p:stCondLst>
                            <p:childTnLst>
                              <p:par>
                                <p:cTn id="8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2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30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4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4500"/>
                            </p:stCondLst>
                            <p:childTnLst>
                              <p:par>
                                <p:cTn id="9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00035 -0.80532 " pathEditMode="relative" rAng="0" ptsTypes="AA">
                                      <p:cBhvr>
                                        <p:cTn id="106" dur="3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8500"/>
                            </p:stCondLst>
                            <p:childTnLst>
                              <p:par>
                                <p:cTn id="10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0.80382 -0.01018 " pathEditMode="relative" rAng="0" ptsTypes="AA">
                                      <p:cBhvr>
                                        <p:cTn id="115" dur="3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1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3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4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-0.01991 C 0.02951 0.0875 -0.01042 0.2169 -0.09566 0.26829 C -0.1809 0.32084 -0.28021 0.27384 -0.31649 0.16667 C -0.35295 0.05926 -0.31319 -0.06944 -0.2276 -0.12106 C -0.14236 -0.17245 -0.0434 -0.12731 -0.00677 -0.01991 Z " pathEditMode="relative" rAng="3942850" ptsTypes="fffff">
                                      <p:cBhvr>
                                        <p:cTn id="136" dur="3000" spd="-100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75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85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95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0500"/>
                            </p:stCondLst>
                            <p:childTnLst>
                              <p:par>
                                <p:cTn id="15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3500"/>
                            </p:stCondLst>
                            <p:childTnLst>
                              <p:par>
                                <p:cTn id="15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66500"/>
                            </p:stCondLst>
                            <p:childTnLst>
                              <p:par>
                                <p:cTn id="15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-0.13385 0.30463 " pathEditMode="relative" rAng="0" ptsTypes="AA">
                                      <p:cBhvr>
                                        <p:cTn id="160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152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" dur="3000" fill="hold"/>
                                        <p:tgtEl>
                                          <p:spTgt spid="924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69500"/>
                            </p:stCondLst>
                            <p:childTnLst>
                              <p:par>
                                <p:cTn id="16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2000" fill="hold"/>
                                        <p:tgtEl>
                                          <p:spTgt spid="92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71500"/>
                            </p:stCondLst>
                            <p:childTnLst>
                              <p:par>
                                <p:cTn id="1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72500"/>
                            </p:stCondLst>
                            <p:childTnLst>
                              <p:par>
                                <p:cTn id="1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73500"/>
                            </p:stCondLst>
                            <p:childTnLst>
                              <p:par>
                                <p:cTn id="1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74000"/>
                            </p:stCondLst>
                            <p:childTnLst>
                              <p:par>
                                <p:cTn id="18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0"/>
                </p:tgtEl>
              </p:cMediaNode>
            </p:audio>
          </p:childTnLst>
        </p:cTn>
      </p:par>
    </p:tnLst>
    <p:bldLst>
      <p:bldP spid="9226" grpId="0" animBg="1"/>
      <p:bldP spid="9226" grpId="1" animBg="1"/>
      <p:bldP spid="9226" grpId="2" animBg="1"/>
      <p:bldP spid="9225" grpId="0" animBg="1"/>
      <p:bldP spid="9225" grpId="1" animBg="1"/>
      <p:bldP spid="9225" grpId="2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6000">
              <a:srgbClr val="FBEAC7"/>
            </a:gs>
            <a:gs pos="12000">
              <a:srgbClr val="FEE7F2"/>
            </a:gs>
            <a:gs pos="27000">
              <a:srgbClr val="FAC77D"/>
            </a:gs>
            <a:gs pos="65000">
              <a:srgbClr val="FBA97D"/>
            </a:gs>
            <a:gs pos="84000">
              <a:srgbClr val="FBD49C"/>
            </a:gs>
            <a:gs pos="100000">
              <a:srgbClr val="FEE7F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>
                <a:solidFill>
                  <a:srgbClr val="2041CC"/>
                </a:solidFill>
                <a:latin typeface="Times New Roman" pitchFamily="18" charset="0"/>
              </a:rPr>
              <a:t>Практическая работа </a:t>
            </a:r>
            <a:br>
              <a:rPr lang="ru-RU" sz="4400" dirty="0">
                <a:solidFill>
                  <a:srgbClr val="2041CC"/>
                </a:solidFill>
                <a:latin typeface="Times New Roman" pitchFamily="18" charset="0"/>
              </a:rPr>
            </a:br>
            <a:r>
              <a:rPr lang="ru-RU" sz="4400" dirty="0">
                <a:solidFill>
                  <a:srgbClr val="2041CC"/>
                </a:solidFill>
                <a:latin typeface="Times New Roman" pitchFamily="18" charset="0"/>
              </a:rPr>
              <a:t>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ru-RU" sz="4000" b="1" dirty="0">
                <a:solidFill>
                  <a:schemeClr val="folHlink"/>
                </a:solidFill>
                <a:latin typeface="Times New Roman" pitchFamily="18" charset="0"/>
              </a:rPr>
              <a:t>В классе 10000</a:t>
            </a:r>
            <a:r>
              <a:rPr lang="ru-RU" sz="4000" b="1" baseline="-25000" dirty="0">
                <a:solidFill>
                  <a:schemeClr val="folHlink"/>
                </a:solidFill>
                <a:latin typeface="Times New Roman" pitchFamily="18" charset="0"/>
              </a:rPr>
              <a:t>2</a:t>
            </a:r>
            <a:r>
              <a:rPr lang="ru-RU" sz="4000" b="1" dirty="0">
                <a:solidFill>
                  <a:schemeClr val="folHlink"/>
                </a:solidFill>
                <a:latin typeface="Times New Roman" pitchFamily="18" charset="0"/>
              </a:rPr>
              <a:t> девочек и 17</a:t>
            </a:r>
            <a:r>
              <a:rPr lang="ru-RU" sz="4000" b="1" baseline="-25000" dirty="0">
                <a:solidFill>
                  <a:schemeClr val="folHlink"/>
                </a:solidFill>
                <a:latin typeface="Times New Roman" pitchFamily="18" charset="0"/>
              </a:rPr>
              <a:t>8</a:t>
            </a:r>
            <a:r>
              <a:rPr lang="ru-RU" sz="4000" b="1" dirty="0">
                <a:solidFill>
                  <a:schemeClr val="folHlink"/>
                </a:solidFill>
                <a:latin typeface="Times New Roman" pitchFamily="18" charset="0"/>
              </a:rPr>
              <a:t> мальчиков. Сколько  учеников в классе?</a:t>
            </a:r>
          </a:p>
          <a:p>
            <a:pPr marL="137160" indent="0">
              <a:buNone/>
            </a:pPr>
            <a:endParaRPr lang="ru-RU" sz="4000" b="1" dirty="0">
              <a:solidFill>
                <a:schemeClr val="folHlink"/>
              </a:solidFill>
              <a:latin typeface="Times New Roman" pitchFamily="18" charset="0"/>
            </a:endParaRPr>
          </a:p>
          <a:p>
            <a:pPr marL="137160" indent="0">
              <a:buNone/>
            </a:pPr>
            <a:r>
              <a:rPr lang="ru-RU" sz="4000" b="1" dirty="0">
                <a:solidFill>
                  <a:schemeClr val="folHlink"/>
                </a:solidFill>
                <a:latin typeface="Times New Roman" pitchFamily="18" charset="0"/>
              </a:rPr>
              <a:t>Ответ: в </a:t>
            </a:r>
            <a:r>
              <a:rPr lang="en-US" sz="4000" b="1" dirty="0">
                <a:solidFill>
                  <a:schemeClr val="folHlink"/>
                </a:solidFill>
                <a:latin typeface="Times New Roman" pitchFamily="18" charset="0"/>
              </a:rPr>
              <a:t>X</a:t>
            </a:r>
            <a:r>
              <a:rPr lang="en-US" b="1" dirty="0">
                <a:solidFill>
                  <a:schemeClr val="folHlink"/>
                </a:solidFill>
                <a:latin typeface="Times New Roman" pitchFamily="18" charset="0"/>
              </a:rPr>
              <a:t>10</a:t>
            </a:r>
            <a:r>
              <a:rPr lang="en-US" sz="4000" b="1" dirty="0">
                <a:solidFill>
                  <a:schemeClr val="folHlink"/>
                </a:solidFill>
                <a:latin typeface="Times New Roman" pitchFamily="18" charset="0"/>
              </a:rPr>
              <a:t> </a:t>
            </a:r>
            <a:endParaRPr lang="ru-RU" sz="4000" b="1" dirty="0">
              <a:solidFill>
                <a:schemeClr val="folHlink"/>
              </a:solidFill>
              <a:latin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35896" y="4293096"/>
            <a:ext cx="14814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</a:rPr>
              <a:t>=</a:t>
            </a:r>
            <a:r>
              <a:rPr lang="en-US" sz="4800" b="1" dirty="0" smtClean="0">
                <a:solidFill>
                  <a:srgbClr val="FF0000"/>
                </a:solidFill>
              </a:rPr>
              <a:t>3</a:t>
            </a:r>
            <a:r>
              <a:rPr lang="ru-RU" sz="4800" b="1" dirty="0" smtClean="0">
                <a:solidFill>
                  <a:srgbClr val="FF0000"/>
                </a:solidFill>
              </a:rPr>
              <a:t>1</a:t>
            </a:r>
            <a:r>
              <a:rPr lang="en-US" sz="2400" b="1" dirty="0" smtClean="0">
                <a:solidFill>
                  <a:srgbClr val="FF0000"/>
                </a:solidFill>
              </a:rPr>
              <a:t>10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5" name="Picture 2" descr="http://fotodeti.ru/images/htm/1089_63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149080"/>
            <a:ext cx="3105214" cy="22217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5563924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1000">
              <a:srgbClr val="FFFF0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51520" y="486437"/>
            <a:ext cx="846043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</a:t>
            </a:r>
            <a:r>
              <a:rPr kumimoji="0" lang="ru-RU" sz="4400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Решение примеров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dirty="0" smtClean="0">
              <a:ln>
                <a:solidFill>
                  <a:srgbClr val="FFFF00"/>
                </a:solidFill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Чему равно произведение  чисел 15</a:t>
            </a:r>
            <a:r>
              <a:rPr kumimoji="0" lang="ru-RU" sz="2600" b="1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5</a:t>
            </a:r>
            <a:r>
              <a:rPr kumimoji="0" lang="ru-RU" sz="2600" b="1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16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 Результат представьте в шестнадцатеричной системе счисления.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Вычислите сумму чисел 5А</a:t>
            </a:r>
            <a:r>
              <a:rPr kumimoji="0" lang="ru-RU" sz="2600" b="1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16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1010111</a:t>
            </a:r>
            <a:r>
              <a:rPr kumimoji="0" lang="ru-RU" sz="2600" b="1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lang="ru-RU" sz="26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 Результат представьте в восьмеричной системе счисления.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827584" y="4325035"/>
            <a:ext cx="1804533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41</a:t>
            </a:r>
            <a:r>
              <a:rPr kumimoji="0" lang="ru-RU" sz="2600" b="1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16        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261</a:t>
            </a:r>
            <a:r>
              <a:rPr kumimoji="0" lang="ru-RU" sz="2600" b="1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9000">
              <a:srgbClr val="FF000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9" y="2564904"/>
            <a:ext cx="691140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hlinkClick r:id="rId2" action="ppaction://hlinkpres?slideindex=1&amp;slidetitle="/>
              </a:rPr>
              <a:t>Что</a:t>
            </a:r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? Где? Когда?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09547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000">
              <a:srgbClr val="FFFF0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Дом.задание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2200" dirty="0">
                <a:solidFill>
                  <a:srgbClr val="FF0000"/>
                </a:solidFill>
              </a:rPr>
              <a:t>П</a:t>
            </a:r>
            <a:r>
              <a:rPr lang="ru-RU" sz="2200" dirty="0" smtClean="0">
                <a:solidFill>
                  <a:srgbClr val="FF0000"/>
                </a:solidFill>
              </a:rPr>
              <a:t>остроить  графики по точкам 2-ой </a:t>
            </a:r>
            <a:r>
              <a:rPr lang="ru-RU" sz="2200" dirty="0" err="1" smtClean="0">
                <a:solidFill>
                  <a:srgbClr val="FF0000"/>
                </a:solidFill>
              </a:rPr>
              <a:t>с.с</a:t>
            </a:r>
            <a:r>
              <a:rPr lang="ru-RU" sz="2200" dirty="0" smtClean="0">
                <a:solidFill>
                  <a:srgbClr val="FF0000"/>
                </a:solidFill>
              </a:rPr>
              <a:t>. </a:t>
            </a:r>
            <a:r>
              <a:rPr lang="ru-RU" sz="2200" dirty="0">
                <a:solidFill>
                  <a:srgbClr val="FF0000"/>
                </a:solidFill>
              </a:rPr>
              <a:t>п</a:t>
            </a:r>
            <a:r>
              <a:rPr lang="ru-RU" sz="2200" dirty="0" smtClean="0">
                <a:solidFill>
                  <a:srgbClr val="FF0000"/>
                </a:solidFill>
              </a:rPr>
              <a:t>ереводом в 10-ю </a:t>
            </a:r>
            <a:r>
              <a:rPr lang="ru-RU" sz="2200" dirty="0" err="1" smtClean="0">
                <a:solidFill>
                  <a:srgbClr val="FF0000"/>
                </a:solidFill>
              </a:rPr>
              <a:t>с.с</a:t>
            </a:r>
            <a:r>
              <a:rPr lang="ru-RU" sz="2200" dirty="0" smtClean="0">
                <a:solidFill>
                  <a:srgbClr val="FF0000"/>
                </a:solidFill>
              </a:rPr>
              <a:t> </a:t>
            </a:r>
            <a:r>
              <a:rPr lang="ru-RU" sz="2200" dirty="0" smtClean="0"/>
              <a:t> </a:t>
            </a:r>
            <a:endParaRPr lang="ru-RU" sz="22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58193505"/>
              </p:ext>
            </p:extLst>
          </p:nvPr>
        </p:nvGraphicFramePr>
        <p:xfrm>
          <a:off x="611560" y="1199510"/>
          <a:ext cx="3456384" cy="55125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088"/>
                <a:gridCol w="1296144"/>
                <a:gridCol w="1368152"/>
              </a:tblGrid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№ точки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Двоичный код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Десятичный код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(110; 1001)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(1000; 1011)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3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(1100; 1011)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(1101;1010)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5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(1111; 1001)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6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(10001; 111)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7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(1111; 101)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8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(1101; 101)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9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(1100; 11)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10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(1010; 11)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11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(1001;101)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12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(101; 111)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13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(11; 101)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14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(10; 110)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15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(11; 1000)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16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(10; 1010)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17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(11; 1011)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18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(101; 1001)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19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(1000; 1001)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20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(1010; 1010)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21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(1101; 1010)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  <a:tr h="204718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22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Глаз (1111; 111)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9989" marR="49989" marT="49989" marB="49989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43608" y="816916"/>
            <a:ext cx="223224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>I вариант. Рыбка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98107471"/>
              </p:ext>
            </p:extLst>
          </p:nvPr>
        </p:nvGraphicFramePr>
        <p:xfrm>
          <a:off x="4427984" y="1862138"/>
          <a:ext cx="4392488" cy="46418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112"/>
                <a:gridCol w="1872208"/>
                <a:gridCol w="1512168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№ точки</a:t>
                      </a:r>
                      <a:endParaRPr lang="ru-RU" sz="1400" b="1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Двоичный код</a:t>
                      </a:r>
                      <a:endParaRPr lang="ru-RU" sz="1400" b="1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Десятичный код</a:t>
                      </a:r>
                      <a:endParaRPr lang="ru-RU" sz="1400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(1000; 10)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(101; 10)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3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(1000; 1010)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4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(1000; 10101)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(1011; 11001)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6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(1110; 10101)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7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(1110; 1010)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8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(10001; 10)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9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(1110; 10)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10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(1110; 111)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11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(1100; 111)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12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(1101; 10)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13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(1001;10)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14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(1010; 111)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15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(1000; 111)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16</a:t>
                      </a:r>
                      <a:endParaRPr lang="ru-RU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(1000; 10)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lnSpc>
                          <a:spcPts val="1085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860032" y="1384176"/>
            <a:ext cx="309634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Helvetica"/>
                <a:ea typeface="Times New Roman" pitchFamily="18" charset="0"/>
                <a:cs typeface="Arial" pitchFamily="34" charset="0"/>
              </a:rPr>
              <a:t>II вариант. Ракета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46076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4997152"/>
          </a:xfrm>
        </p:spPr>
        <p:txBody>
          <a:bodyPr>
            <a:noAutofit/>
          </a:bodyPr>
          <a:lstStyle/>
          <a:p>
            <a:r>
              <a:rPr lang="ru-RU" sz="1600" b="1" u="sng" dirty="0" smtClean="0"/>
              <a:t> </a:t>
            </a:r>
            <a:r>
              <a:rPr lang="ru-RU" sz="1600" b="1" u="sng" dirty="0"/>
              <a:t>Цель урока: </a:t>
            </a:r>
          </a:p>
          <a:p>
            <a:pPr lvl="0"/>
            <a:r>
              <a:rPr lang="ru-RU" sz="1600" b="1" i="1" dirty="0"/>
              <a:t>Обучающие</a:t>
            </a:r>
            <a:r>
              <a:rPr lang="ru-RU" sz="1600" b="1" dirty="0"/>
              <a:t>: </a:t>
            </a:r>
            <a:endParaRPr lang="ru-RU" sz="1600" b="1" dirty="0" smtClean="0"/>
          </a:p>
          <a:p>
            <a:pPr marL="137160" lvl="0" indent="0">
              <a:buNone/>
            </a:pPr>
            <a:r>
              <a:rPr lang="ru-RU" sz="1600" b="1" dirty="0" smtClean="0"/>
              <a:t>закрепление</a:t>
            </a:r>
            <a:r>
              <a:rPr lang="ru-RU" sz="1600" b="1" dirty="0"/>
              <a:t>, обобщение и систематизация знаний учащихся по теме «Системы счисления» – правила перевода целых чисел из десятичной системы счисления в двоичную и обратно, использование нестандартных заданий.</a:t>
            </a:r>
          </a:p>
          <a:p>
            <a:pPr lvl="0"/>
            <a:r>
              <a:rPr lang="ru-RU" sz="1600" b="1" i="1" dirty="0"/>
              <a:t>Развивающие:</a:t>
            </a:r>
            <a:endParaRPr lang="ru-RU" sz="1600" b="1" dirty="0"/>
          </a:p>
          <a:p>
            <a:pPr marL="137160" indent="0">
              <a:buNone/>
            </a:pPr>
            <a:r>
              <a:rPr lang="ru-RU" sz="1600" b="1" dirty="0"/>
              <a:t>развивать познавательный интерес, речь и внимание учащихся;</a:t>
            </a:r>
          </a:p>
          <a:p>
            <a:pPr marL="137160" indent="0">
              <a:buNone/>
            </a:pPr>
            <a:r>
              <a:rPr lang="ru-RU" sz="1600" b="1" dirty="0"/>
              <a:t>развивать навыки индивидуальной практической деятельности и умения работать в команде;</a:t>
            </a:r>
          </a:p>
          <a:p>
            <a:pPr marL="137160" indent="0">
              <a:buNone/>
            </a:pPr>
            <a:r>
              <a:rPr lang="ru-RU" sz="1600" b="1" dirty="0"/>
              <a:t>развивать коммуникационную компетентность у учащихся;</a:t>
            </a:r>
          </a:p>
          <a:p>
            <a:pPr marL="137160" indent="0">
              <a:buNone/>
            </a:pPr>
            <a:r>
              <a:rPr lang="ru-RU" sz="1600" b="1" dirty="0"/>
              <a:t>развить логическое мышление учащихся при решении нестандартных задач различного уровня.</a:t>
            </a:r>
          </a:p>
          <a:p>
            <a:pPr lvl="0"/>
            <a:r>
              <a:rPr lang="ru-RU" sz="1600" b="1" i="1" dirty="0"/>
              <a:t>Воспитательные:</a:t>
            </a:r>
            <a:endParaRPr lang="ru-RU" sz="1600" b="1" dirty="0"/>
          </a:p>
          <a:p>
            <a:pPr marL="137160" indent="0">
              <a:buNone/>
            </a:pPr>
            <a:r>
              <a:rPr lang="ru-RU" sz="1600" b="1" dirty="0"/>
              <a:t>повышать  мотивацию учащихся путем использования нестандартных задач;</a:t>
            </a:r>
          </a:p>
          <a:p>
            <a:pPr marL="137160" indent="0">
              <a:buNone/>
            </a:pPr>
            <a:r>
              <a:rPr lang="ru-RU" sz="1600" b="1" dirty="0"/>
              <a:t>формировать творческий подход к решению задач, умения оценивать свою деятельность и деятельность своих товарищей;</a:t>
            </a:r>
          </a:p>
          <a:p>
            <a:pPr marL="137160" indent="0">
              <a:buNone/>
            </a:pPr>
            <a:r>
              <a:rPr lang="ru-RU" sz="1600" b="1" dirty="0"/>
              <a:t>воспитывать дух здорового соперничества, дружелюбного отношения друг к другу, чувства коллективизма;</a:t>
            </a:r>
          </a:p>
          <a:p>
            <a:pPr marL="137160" indent="0">
              <a:buNone/>
            </a:pPr>
            <a:r>
              <a:rPr lang="ru-RU" sz="1600" b="1" dirty="0"/>
              <a:t>формировать навыки самоорганизации и инициативы.</a:t>
            </a:r>
          </a:p>
          <a:p>
            <a:r>
              <a:rPr lang="ru-RU" sz="1600" b="1" u="sng" dirty="0"/>
              <a:t>Тип урока: </a:t>
            </a:r>
            <a:r>
              <a:rPr lang="ru-RU" sz="1600" b="1" dirty="0"/>
              <a:t> </a:t>
            </a:r>
            <a:endParaRPr lang="ru-RU" sz="1600" b="1" dirty="0" smtClean="0"/>
          </a:p>
          <a:p>
            <a:pPr marL="137160" indent="0">
              <a:buNone/>
            </a:pPr>
            <a:r>
              <a:rPr lang="ru-RU" sz="1600" b="1" dirty="0" smtClean="0"/>
              <a:t>урок </a:t>
            </a:r>
            <a:r>
              <a:rPr lang="ru-RU" sz="1600" b="1" dirty="0"/>
              <a:t>обобщения и систематизации знаний с использованием презентации.</a:t>
            </a:r>
          </a:p>
          <a:p>
            <a:r>
              <a:rPr lang="ru-RU" sz="1600" b="1" u="sng" dirty="0"/>
              <a:t>Формы организации работы учащихся на уроке: </a:t>
            </a:r>
            <a:endParaRPr lang="ru-RU" sz="1600" b="1" u="sng" dirty="0" smtClean="0"/>
          </a:p>
          <a:p>
            <a:pPr marL="137160" indent="0">
              <a:buNone/>
            </a:pPr>
            <a:r>
              <a:rPr lang="ru-RU" sz="1600" b="1" dirty="0" smtClean="0"/>
              <a:t>практически-индивидуальная </a:t>
            </a:r>
            <a:r>
              <a:rPr lang="ru-RU" sz="1600" b="1" dirty="0"/>
              <a:t>работа, работа в команде, работа на компьютере.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ФОТО НА УРОК\80673465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2347" y="-54260"/>
            <a:ext cx="9216347" cy="6912260"/>
          </a:xfrm>
          <a:prstGeom prst="rect">
            <a:avLst/>
          </a:prstGeom>
          <a:noFill/>
        </p:spPr>
      </p:pic>
      <p:pic>
        <p:nvPicPr>
          <p:cNvPr id="3" name="Picture 2" descr="C:\Users\Рагимат\Desktop\Замира фотки и видео\ромашка анимац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509120"/>
            <a:ext cx="2363755" cy="17728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23528" y="1268760"/>
            <a:ext cx="7380312" cy="3600400"/>
          </a:xfrm>
          <a:prstGeom prst="rect">
            <a:avLst/>
          </a:prstGeom>
          <a:scene3d>
            <a:camera prst="perspectiveContrastingRightFacing"/>
            <a:lightRig rig="threePt" dir="t"/>
          </a:scene3d>
        </p:spPr>
        <p:txBody>
          <a:bodyPr>
            <a:prstTxWarp prst="textWave4">
              <a:avLst/>
            </a:prstTxWarp>
            <a:spAutoFit/>
          </a:bodyPr>
          <a:lstStyle/>
          <a:p>
            <a:pPr algn="ctr"/>
            <a:r>
              <a:rPr lang="ru-RU" sz="54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Спасибо за внимание!</a:t>
            </a:r>
            <a:endParaRPr lang="ru-RU" sz="54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679061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Рагимат\Desktop\Замира фотки и видео\поле с ромаш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41338" y="0"/>
            <a:ext cx="106584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WordArt 6"/>
          <p:cNvSpPr>
            <a:spLocks noChangeArrowheads="1" noChangeShapeType="1" noTextEdit="1"/>
          </p:cNvSpPr>
          <p:nvPr/>
        </p:nvSpPr>
        <p:spPr bwMode="auto">
          <a:xfrm>
            <a:off x="179512" y="2708920"/>
            <a:ext cx="8568952" cy="122413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Системы счисления</a:t>
            </a:r>
          </a:p>
        </p:txBody>
      </p:sp>
      <p:pic>
        <p:nvPicPr>
          <p:cNvPr id="3075" name="Picture 7"/>
          <p:cNvPicPr>
            <a:picLocks noChangeAspect="1" noChangeArrowheads="1"/>
          </p:cNvPicPr>
          <p:nvPr/>
        </p:nvPicPr>
        <p:blipFill>
          <a:blip r:embed="rId3" cstate="print"/>
          <a:srcRect l="15022" t="34019" r="58008" b="34019"/>
          <a:stretch>
            <a:fillRect/>
          </a:stretch>
        </p:blipFill>
        <p:spPr bwMode="auto">
          <a:xfrm rot="271980">
            <a:off x="1547664" y="620688"/>
            <a:ext cx="2303487" cy="2045663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187624" y="4941168"/>
            <a:ext cx="71287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 smtClean="0">
                <a:solidFill>
                  <a:srgbClr val="FFFF00"/>
                </a:solidFill>
              </a:rPr>
              <a:t>- это способы записи чисел и правила действий над этими числами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77345" cy="69351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07704" y="620688"/>
            <a:ext cx="55647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«Всё есть число»</a:t>
            </a:r>
            <a:endParaRPr lang="ru-RU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все есть чис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073648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67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4"/>
          <p:cNvSpPr>
            <a:spLocks noChangeArrowheads="1" noChangeShapeType="1" noTextEdit="1"/>
          </p:cNvSpPr>
          <p:nvPr/>
        </p:nvSpPr>
        <p:spPr bwMode="auto">
          <a:xfrm>
            <a:off x="539552" y="404664"/>
            <a:ext cx="7992119" cy="7211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ДРЕВНИЕ ВРЕМЕНА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4860032" y="1628800"/>
            <a:ext cx="4103687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b="1" dirty="0"/>
              <a:t>Первобытные люди для счета использовали</a:t>
            </a:r>
            <a:r>
              <a:rPr lang="ru-RU" sz="2000" b="1" dirty="0"/>
              <a:t>: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ru-RU" sz="2000" b="1" dirty="0"/>
              <a:t>пальцы рук;</a:t>
            </a:r>
          </a:p>
        </p:txBody>
      </p:sp>
      <p:pic>
        <p:nvPicPr>
          <p:cNvPr id="17414" name="Picture 6" descr="сканирование0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3"/>
            <a:ext cx="4032448" cy="2855564"/>
          </a:xfrm>
          <a:prstGeom prst="rect">
            <a:avLst/>
          </a:prstGeom>
          <a:noFill/>
          <a:ln w="57150" cmpd="thinThick">
            <a:solidFill>
              <a:schemeClr val="folHlink"/>
            </a:solidFill>
            <a:miter lim="800000"/>
            <a:headEnd/>
            <a:tailEnd/>
          </a:ln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291198" y="3429000"/>
            <a:ext cx="3404035" cy="1295400"/>
            <a:chOff x="3755" y="599"/>
            <a:chExt cx="1621" cy="750"/>
          </a:xfrm>
        </p:grpSpPr>
        <p:pic>
          <p:nvPicPr>
            <p:cNvPr id="5127" name="Picture 8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lum bright="-42000" contrast="24000"/>
            </a:blip>
            <a:srcRect/>
            <a:stretch>
              <a:fillRect/>
            </a:stretch>
          </p:blipFill>
          <p:spPr bwMode="auto">
            <a:xfrm>
              <a:off x="3755" y="599"/>
              <a:ext cx="461" cy="6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rgbClr val="FFFF00">
                  <a:alpha val="60000"/>
                </a:srgbClr>
              </a:glow>
            </a:effectLst>
          </p:spPr>
        </p:pic>
        <p:sp>
          <p:nvSpPr>
            <p:cNvPr id="5128" name="Text Box 9"/>
            <p:cNvSpPr txBox="1">
              <a:spLocks noChangeArrowheads="1"/>
            </p:cNvSpPr>
            <p:nvPr/>
          </p:nvSpPr>
          <p:spPr bwMode="auto">
            <a:xfrm>
              <a:off x="4166" y="677"/>
              <a:ext cx="291" cy="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4800">
                  <a:solidFill>
                    <a:schemeClr val="folHlink"/>
                  </a:solidFill>
                </a:rPr>
                <a:t>+</a:t>
              </a:r>
            </a:p>
          </p:txBody>
        </p:sp>
        <p:pic>
          <p:nvPicPr>
            <p:cNvPr id="5129" name="Picture 10" descr="hand4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lum bright="-48000" contrast="42000"/>
            </a:blip>
            <a:srcRect/>
            <a:stretch>
              <a:fillRect/>
            </a:stretch>
          </p:blipFill>
          <p:spPr bwMode="auto">
            <a:xfrm>
              <a:off x="4440" y="648"/>
              <a:ext cx="404" cy="7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101600">
                <a:srgbClr val="FFFF00">
                  <a:alpha val="60000"/>
                </a:srgbClr>
              </a:glow>
            </a:effectLst>
          </p:spPr>
        </p:pic>
        <p:sp>
          <p:nvSpPr>
            <p:cNvPr id="5130" name="Text Box 11"/>
            <p:cNvSpPr txBox="1">
              <a:spLocks noChangeArrowheads="1"/>
            </p:cNvSpPr>
            <p:nvPr/>
          </p:nvSpPr>
          <p:spPr bwMode="auto">
            <a:xfrm>
              <a:off x="4756" y="667"/>
              <a:ext cx="291" cy="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4800">
                  <a:solidFill>
                    <a:schemeClr val="folHlink"/>
                  </a:solidFill>
                </a:rPr>
                <a:t>=</a:t>
              </a:r>
            </a:p>
          </p:txBody>
        </p:sp>
        <p:sp>
          <p:nvSpPr>
            <p:cNvPr id="5131" name="Text Box 12"/>
            <p:cNvSpPr txBox="1">
              <a:spLocks noChangeArrowheads="1"/>
            </p:cNvSpPr>
            <p:nvPr/>
          </p:nvSpPr>
          <p:spPr bwMode="auto">
            <a:xfrm>
              <a:off x="5085" y="661"/>
              <a:ext cx="291" cy="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4800">
                  <a:solidFill>
                    <a:srgbClr val="CC0000"/>
                  </a:solidFill>
                </a:rPr>
                <a:t>?</a:t>
              </a:r>
            </a:p>
          </p:txBody>
        </p:sp>
      </p:grp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5148263" y="2852936"/>
            <a:ext cx="39957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000" b="1" dirty="0"/>
              <a:t>камешки, косточки, ракушки.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5013176"/>
            <a:ext cx="849694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FFFF00"/>
                </a:solidFill>
              </a:rPr>
              <a:t>Самая простейшая СС – </a:t>
            </a:r>
            <a:r>
              <a:rPr lang="ru-RU" sz="2400" b="1" i="1" u="sng" dirty="0" smtClean="0">
                <a:solidFill>
                  <a:srgbClr val="FFFF00"/>
                </a:solidFill>
              </a:rPr>
              <a:t>УНАРНАЯ</a:t>
            </a:r>
            <a:r>
              <a:rPr lang="ru-RU" sz="2400" b="1" dirty="0" smtClean="0">
                <a:solidFill>
                  <a:srgbClr val="FFFF00"/>
                </a:solidFill>
              </a:rPr>
              <a:t>,   в которой используется всего 1 символ (палочка, узелок, зарубка, камушек и т.д.)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2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6"/>
          <p:cNvSpPr>
            <a:spLocks noChangeArrowheads="1" noChangeShapeType="1" noTextEdit="1"/>
          </p:cNvSpPr>
          <p:nvPr/>
        </p:nvSpPr>
        <p:spPr bwMode="auto">
          <a:xfrm>
            <a:off x="467544" y="620688"/>
            <a:ext cx="8279581" cy="720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V век до н.э. Древняя Греция</a:t>
            </a:r>
          </a:p>
        </p:txBody>
      </p:sp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748734">
            <a:off x="5940425" y="4221163"/>
            <a:ext cx="1800225" cy="1871662"/>
          </a:xfrm>
          <a:prstGeom prst="rect">
            <a:avLst/>
          </a:prstGeom>
          <a:solidFill>
            <a:schemeClr val="tx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4859338" y="1773238"/>
            <a:ext cx="388937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/>
              <a:t>С развитием торговли людям понадобились счетные устройства. Первым таким устройством был </a:t>
            </a:r>
            <a:r>
              <a:rPr lang="ru-RU" b="1" dirty="0" smtClean="0"/>
              <a:t>Абак </a:t>
            </a:r>
            <a:r>
              <a:rPr lang="ru-RU" b="1" dirty="0"/>
              <a:t>внешне напоминает современные счеты.</a:t>
            </a:r>
          </a:p>
        </p:txBody>
      </p:sp>
      <p:pic>
        <p:nvPicPr>
          <p:cNvPr id="25610" name="Picture 10" descr="сканирование00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4149725"/>
            <a:ext cx="3548062" cy="2160588"/>
          </a:xfrm>
          <a:prstGeom prst="rect">
            <a:avLst/>
          </a:prstGeom>
          <a:noFill/>
          <a:ln w="57150" cmpd="thinThick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25611" name="Picture 11" descr="сканирование00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1773238"/>
            <a:ext cx="3538537" cy="2016125"/>
          </a:xfrm>
          <a:prstGeom prst="rect">
            <a:avLst/>
          </a:prstGeom>
          <a:noFill/>
          <a:ln w="57150" cmpd="thinThick">
            <a:solidFill>
              <a:schemeClr val="folHlink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3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Picture 6" descr="img07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1989138"/>
            <a:ext cx="399097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7"/>
          <p:cNvSpPr txBox="1">
            <a:spLocks noChangeArrowheads="1"/>
          </p:cNvSpPr>
          <p:nvPr/>
        </p:nvSpPr>
        <p:spPr bwMode="auto">
          <a:xfrm>
            <a:off x="395536" y="404664"/>
            <a:ext cx="806489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/>
              <a:t>Знакомые всем счеты впервые появились на Руси в </a:t>
            </a:r>
            <a:r>
              <a:rPr lang="en-US" sz="3200" b="1" dirty="0"/>
              <a:t>XVI</a:t>
            </a:r>
            <a:r>
              <a:rPr lang="ru-RU" sz="3200" b="1" dirty="0"/>
              <a:t> веке. Они выглядели так: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1116013" y="4941888"/>
            <a:ext cx="68421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/>
              <a:t>За последние 500 лет их внешний вид практически не изменился.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700" decel="100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7512" t="26203" r="28018" b="15719"/>
          <a:stretch>
            <a:fillRect/>
          </a:stretch>
        </p:blipFill>
        <p:spPr bwMode="auto">
          <a:xfrm>
            <a:off x="-154983" y="0"/>
            <a:ext cx="929898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58366" y="116632"/>
            <a:ext cx="79296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Вавилонская система счисления</a:t>
            </a:r>
            <a:endParaRPr lang="ru-RU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60СС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26731" y="6093296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151" y="1378496"/>
            <a:ext cx="4197236" cy="23691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553" y="4509120"/>
            <a:ext cx="3288432" cy="234888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46528" y="1024553"/>
            <a:ext cx="7938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solidFill>
                  <a:srgbClr val="FF0000"/>
                </a:solidFill>
              </a:rPr>
              <a:t>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28383" y="824518"/>
            <a:ext cx="7938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solidFill>
                  <a:srgbClr val="FF0000"/>
                </a:solidFill>
              </a:rPr>
              <a:t>◄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1600" y="4293096"/>
            <a:ext cx="8194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- 11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85151" y="4293096"/>
            <a:ext cx="6928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>◄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177969" y="4321337"/>
            <a:ext cx="6928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>◄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871257" y="4321337"/>
            <a:ext cx="6928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>◄</a:t>
            </a:r>
          </a:p>
        </p:txBody>
      </p:sp>
      <p:sp>
        <p:nvSpPr>
          <p:cNvPr id="17" name="TextBox 16"/>
          <p:cNvSpPr txBox="1"/>
          <p:nvPr/>
        </p:nvSpPr>
        <p:spPr>
          <a:xfrm rot="16200000">
            <a:off x="4600464" y="4337749"/>
            <a:ext cx="6928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>◄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08530" y="4373523"/>
            <a:ext cx="8338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- 31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301" y="4373523"/>
            <a:ext cx="2434115" cy="24864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906466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07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6" presetClass="entr" presetSubtype="37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4777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6777"/>
                            </p:stCondLst>
                            <p:childTnLst>
                              <p:par>
                                <p:cTn id="3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0509E-6 L -0.30053 -0.0834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35" y="-418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03515E-7 C -0.0059 0.00231 -0.00816 0.00717 -0.01423 0.00948 C -0.01579 0.01064 -0.01875 0.01318 -0.01875 0.01341 L -0.90173 0.49722 " pathEditMode="relative" rAng="0" ptsTypes="ffAA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87" y="2486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5.18039E-7 L -0.00955 0.4784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" y="239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8777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9777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277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2" grpId="0"/>
      <p:bldP spid="9" grpId="0"/>
      <p:bldP spid="9" grpId="1"/>
      <p:bldP spid="10" grpId="0"/>
      <p:bldP spid="10" grpId="1"/>
      <p:bldP spid="11" grpId="0"/>
      <p:bldP spid="13" grpId="0"/>
      <p:bldP spid="15" grpId="0"/>
      <p:bldP spid="16" grpId="0"/>
      <p:bldP spid="17" grpId="0"/>
      <p:bldP spid="2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11071</TotalTime>
  <Words>638</Words>
  <Application>Microsoft Office PowerPoint</Application>
  <PresentationFormat>Экран (4:3)</PresentationFormat>
  <Paragraphs>264</Paragraphs>
  <Slides>30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Апекс</vt:lpstr>
      <vt:lpstr>ПОГОВОРКИ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Историческая справка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Практическая работа  Задача</vt:lpstr>
      <vt:lpstr>Слайд 27</vt:lpstr>
      <vt:lpstr>Слайд 28</vt:lpstr>
      <vt:lpstr>Дом.задание Построить  графики по точкам 2-ой с.с. переводом в 10-ю с.с  </vt:lpstr>
      <vt:lpstr>Слайд 30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Рагимат</dc:creator>
  <cp:lastModifiedBy>1</cp:lastModifiedBy>
  <cp:revision>37</cp:revision>
  <dcterms:created xsi:type="dcterms:W3CDTF">2015-11-16T20:06:34Z</dcterms:created>
  <dcterms:modified xsi:type="dcterms:W3CDTF">2018-04-16T12:01:20Z</dcterms:modified>
</cp:coreProperties>
</file>