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8" r:id="rId11"/>
    <p:sldId id="269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425" autoAdjust="0"/>
    <p:restoredTop sz="94660"/>
  </p:normalViewPr>
  <p:slideViewPr>
    <p:cSldViewPr>
      <p:cViewPr>
        <p:scale>
          <a:sx n="75" d="100"/>
          <a:sy n="75" d="100"/>
        </p:scale>
        <p:origin x="-2820" y="-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4154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236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297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1037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204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593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866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511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45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5994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9766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91896-324F-439D-BA3F-430D6112D13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06DF2-BA5F-4867-855C-42E190952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0721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92696"/>
            <a:ext cx="849694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Математический диктант.</a:t>
            </a:r>
          </a:p>
          <a:p>
            <a:r>
              <a:rPr lang="ru-RU" sz="1600" dirty="0"/>
              <a:t>На столе карточки.</a:t>
            </a:r>
          </a:p>
          <a:p>
            <a:r>
              <a:rPr lang="ru-RU" sz="1600" dirty="0"/>
              <a:t> - Запишите ответы на вопросы по порядку под каждой буквой вашего ряда.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 </a:t>
            </a:r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r>
              <a:rPr lang="ru-RU" sz="1600" dirty="0" smtClean="0"/>
              <a:t>1</a:t>
            </a:r>
            <a:r>
              <a:rPr lang="ru-RU" sz="1600" dirty="0"/>
              <a:t>. Сколько метров в одном километре? </a:t>
            </a:r>
          </a:p>
          <a:p>
            <a:r>
              <a:rPr lang="ru-RU" sz="1600" dirty="0"/>
              <a:t>2. 90 центнеров, сколько это тонн? </a:t>
            </a:r>
          </a:p>
          <a:p>
            <a:r>
              <a:rPr lang="ru-RU" sz="1600" dirty="0"/>
              <a:t>3. Сколько минут в одном часе? </a:t>
            </a:r>
          </a:p>
          <a:p>
            <a:r>
              <a:rPr lang="ru-RU" sz="1600" dirty="0"/>
              <a:t>4. Чему равна площадь квадрата со стороной 40 метров? </a:t>
            </a:r>
          </a:p>
          <a:p>
            <a:r>
              <a:rPr lang="ru-RU" sz="1600" dirty="0"/>
              <a:t>5. Что больше 15 аров или 15 гектаров? </a:t>
            </a:r>
          </a:p>
          <a:p>
            <a:r>
              <a:rPr lang="ru-RU" sz="1600" dirty="0"/>
              <a:t>6. Сколько лет в 3-х веках? </a:t>
            </a:r>
          </a:p>
          <a:p>
            <a:r>
              <a:rPr lang="ru-RU" sz="1600" dirty="0"/>
              <a:t>7. Что больше 2 часа или 80 минут? </a:t>
            </a:r>
          </a:p>
          <a:p>
            <a:r>
              <a:rPr lang="ru-RU" sz="1600" dirty="0"/>
              <a:t>8. Сколько дней в 4-х неделях? </a:t>
            </a:r>
          </a:p>
          <a:p>
            <a:r>
              <a:rPr lang="ru-RU" sz="1600" dirty="0"/>
              <a:t>- Расположите ответы в порядке возрастания, и узнаем, о чём будем говорить сегодня на уроке.</a:t>
            </a:r>
          </a:p>
          <a:p>
            <a:endParaRPr lang="ru-RU" sz="1600" dirty="0"/>
          </a:p>
          <a:p>
            <a:endParaRPr lang="ru-RU" sz="1600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0983443"/>
              </p:ext>
            </p:extLst>
          </p:nvPr>
        </p:nvGraphicFramePr>
        <p:xfrm>
          <a:off x="1187624" y="1556792"/>
          <a:ext cx="5616624" cy="18066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43"/>
                <a:gridCol w="677727"/>
                <a:gridCol w="580910"/>
                <a:gridCol w="580910"/>
                <a:gridCol w="677727"/>
                <a:gridCol w="660230"/>
                <a:gridCol w="757049"/>
                <a:gridCol w="890028"/>
              </a:tblGrid>
              <a:tr h="6907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20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3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2630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вычисления в </a:t>
            </a:r>
            <a:r>
              <a:rPr lang="ru-RU" dirty="0" smtClean="0"/>
              <a:t>столбиком.</a:t>
            </a:r>
            <a:br>
              <a:rPr lang="ru-RU" dirty="0" smtClean="0"/>
            </a:br>
            <a:r>
              <a:rPr lang="ru-RU" dirty="0" smtClean="0"/>
              <a:t>№314ст67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12м 86см + 3м 45см</a:t>
            </a:r>
          </a:p>
          <a:p>
            <a:r>
              <a:rPr lang="ru-RU" dirty="0" smtClean="0"/>
              <a:t>5ч 48мин + 35 мин</a:t>
            </a:r>
          </a:p>
          <a:p>
            <a:r>
              <a:rPr lang="ru-RU" dirty="0" smtClean="0"/>
              <a:t>45т 275 кг – 18т 130кг</a:t>
            </a:r>
          </a:p>
          <a:p>
            <a:r>
              <a:rPr lang="ru-RU" dirty="0" smtClean="0"/>
              <a:t>26кг 350г – 24кг 002г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 вычисления в </a:t>
            </a:r>
            <a:r>
              <a:rPr lang="ru-RU" dirty="0" smtClean="0"/>
              <a:t>столбиком.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+1286           + 548        - 45275         - 26350</a:t>
            </a:r>
            <a:endParaRPr lang="ru-RU" dirty="0" smtClean="0"/>
          </a:p>
          <a:p>
            <a:r>
              <a:rPr lang="ru-RU" dirty="0" smtClean="0"/>
              <a:t>     345                35           18130           24002</a:t>
            </a:r>
          </a:p>
          <a:p>
            <a:r>
              <a:rPr lang="ru-RU" dirty="0" smtClean="0"/>
              <a:t> </a:t>
            </a:r>
            <a:r>
              <a:rPr lang="ru-RU" dirty="0" smtClean="0"/>
              <a:t> 1631               583           27145             2348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244827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afisha.mosreg.ru/sites/default/files/events_photo/sun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492896"/>
            <a:ext cx="3456384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127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357430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СЛОЖЕНИЕ И ВЫЧИТАНИЕ ВЕЛИЧИН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428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1628800"/>
            <a:ext cx="48965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- Найдите лишнюю запись.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 6200 - 2300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3 </a:t>
            </a:r>
            <a:r>
              <a:rPr lang="ru-RU" sz="2800" b="1" dirty="0" err="1">
                <a:solidFill>
                  <a:srgbClr val="0070C0"/>
                </a:solidFill>
              </a:rPr>
              <a:t>дм</a:t>
            </a:r>
            <a:r>
              <a:rPr lang="ru-RU" sz="2800" b="1" dirty="0">
                <a:solidFill>
                  <a:srgbClr val="0070C0"/>
                </a:solidFill>
              </a:rPr>
              <a:t> 8 см…40 см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8кг+300гр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124м 75см+39м 85см</a:t>
            </a:r>
          </a:p>
        </p:txBody>
      </p:sp>
    </p:spTree>
    <p:extLst>
      <p:ext uri="{BB962C8B-B14F-4D97-AF65-F5344CB8AC3E}">
        <p14:creationId xmlns:p14="http://schemas.microsoft.com/office/powerpoint/2010/main" xmlns="" val="339368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12474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- Лишняя запись — 6200 – 2300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Будем учиться выполнять  действия с величинами, значения которых выражены в разных единицах измерения.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269455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889844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Если вычисления выполнить легко, то это делают устно.</a:t>
            </a:r>
          </a:p>
          <a:p>
            <a:r>
              <a:rPr lang="ru-RU" b="1" dirty="0">
                <a:solidFill>
                  <a:srgbClr val="0070C0"/>
                </a:solidFill>
              </a:rPr>
              <a:t>Например:  8 кг + 300 г = 8 кг 300 г</a:t>
            </a:r>
          </a:p>
          <a:p>
            <a:r>
              <a:rPr lang="ru-RU" b="1" dirty="0">
                <a:solidFill>
                  <a:srgbClr val="0070C0"/>
                </a:solidFill>
              </a:rPr>
              <a:t>             1 ч 30 мин – 25 мин = 1 ч 05 мин</a:t>
            </a:r>
          </a:p>
          <a:p>
            <a:r>
              <a:rPr lang="ru-RU" b="1" dirty="0">
                <a:solidFill>
                  <a:srgbClr val="0070C0"/>
                </a:solidFill>
              </a:rPr>
              <a:t>            2 м 45 см + 3 м 15 см = 5 м 60 см</a:t>
            </a:r>
          </a:p>
          <a:p>
            <a:r>
              <a:rPr lang="ru-RU" b="1" dirty="0">
                <a:solidFill>
                  <a:srgbClr val="0070C0"/>
                </a:solidFill>
              </a:rPr>
              <a:t>При письменных вычислениях значения величин выражают в одних и тех же единицах измерения и выполняют действия с ними так же, как с числами.</a:t>
            </a:r>
          </a:p>
          <a:p>
            <a:r>
              <a:rPr lang="ru-RU" b="1" dirty="0">
                <a:solidFill>
                  <a:srgbClr val="0070C0"/>
                </a:solidFill>
              </a:rPr>
              <a:t>124м 75см+39м 85см= 164м 60см</a:t>
            </a:r>
          </a:p>
          <a:p>
            <a:r>
              <a:rPr lang="ru-RU" b="1" dirty="0">
                <a:solidFill>
                  <a:srgbClr val="0070C0"/>
                </a:solidFill>
              </a:rPr>
              <a:t> </a:t>
            </a:r>
          </a:p>
          <a:p>
            <a:r>
              <a:rPr lang="ru-RU" b="1" dirty="0">
                <a:solidFill>
                  <a:srgbClr val="0070C0"/>
                </a:solidFill>
              </a:rPr>
              <a:t> </a:t>
            </a:r>
          </a:p>
          <a:p>
            <a:r>
              <a:rPr lang="ru-RU" b="1" dirty="0">
                <a:solidFill>
                  <a:srgbClr val="0070C0"/>
                </a:solidFill>
              </a:rPr>
              <a:t>124м 75см=12475см                          +   1 2 4 7  5                     </a:t>
            </a:r>
          </a:p>
          <a:p>
            <a:r>
              <a:rPr lang="ru-RU" b="1" dirty="0">
                <a:solidFill>
                  <a:srgbClr val="0070C0"/>
                </a:solidFill>
              </a:rPr>
              <a:t>39м 85см=3985см                                   </a:t>
            </a:r>
            <a:r>
              <a:rPr lang="ru-RU" b="1" dirty="0" smtClean="0">
                <a:solidFill>
                  <a:srgbClr val="0070C0"/>
                </a:solidFill>
              </a:rPr>
              <a:t>    3 </a:t>
            </a:r>
            <a:r>
              <a:rPr lang="ru-RU" b="1" dirty="0">
                <a:solidFill>
                  <a:srgbClr val="0070C0"/>
                </a:solidFill>
              </a:rPr>
              <a:t>9 8 5</a:t>
            </a:r>
          </a:p>
          <a:p>
            <a:r>
              <a:rPr lang="ru-RU" b="1" dirty="0">
                <a:solidFill>
                  <a:srgbClr val="0070C0"/>
                </a:solidFill>
              </a:rPr>
              <a:t>16460см=164м 60см                            _________</a:t>
            </a:r>
          </a:p>
          <a:p>
            <a:r>
              <a:rPr lang="ru-RU" b="1" dirty="0">
                <a:solidFill>
                  <a:srgbClr val="0070C0"/>
                </a:solidFill>
              </a:rPr>
              <a:t>                                                                 </a:t>
            </a:r>
            <a:r>
              <a:rPr lang="ru-RU" b="1" dirty="0" smtClean="0">
                <a:solidFill>
                  <a:srgbClr val="0070C0"/>
                </a:solidFill>
              </a:rPr>
              <a:t>    </a:t>
            </a:r>
            <a:r>
              <a:rPr lang="ru-RU" b="1" dirty="0">
                <a:solidFill>
                  <a:srgbClr val="0070C0"/>
                </a:solidFill>
              </a:rPr>
              <a:t>1 6 4  6 0</a:t>
            </a:r>
          </a:p>
        </p:txBody>
      </p:sp>
    </p:spTree>
    <p:extLst>
      <p:ext uri="{BB962C8B-B14F-4D97-AF65-F5344CB8AC3E}">
        <p14:creationId xmlns:p14="http://schemas.microsoft.com/office/powerpoint/2010/main" xmlns="" val="3434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980728"/>
            <a:ext cx="7056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АЛГОРИТМ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sz="2800" dirty="0">
                <a:solidFill>
                  <a:srgbClr val="0070C0"/>
                </a:solidFill>
              </a:rPr>
              <a:t>1. Заменяем крупные единицы мелкими.</a:t>
            </a:r>
          </a:p>
          <a:p>
            <a:r>
              <a:rPr lang="ru-RU" sz="2800" dirty="0">
                <a:solidFill>
                  <a:srgbClr val="0070C0"/>
                </a:solidFill>
              </a:rPr>
              <a:t>2.Выполняем действия (сложение или вычитание) столбиком.</a:t>
            </a:r>
          </a:p>
          <a:p>
            <a:r>
              <a:rPr lang="ru-RU" sz="2800" dirty="0">
                <a:solidFill>
                  <a:srgbClr val="0070C0"/>
                </a:solidFill>
              </a:rPr>
              <a:t>3.Переводим мелкие единицы в крупные.</a:t>
            </a:r>
          </a:p>
        </p:txBody>
      </p:sp>
    </p:spTree>
    <p:extLst>
      <p:ext uri="{BB962C8B-B14F-4D97-AF65-F5344CB8AC3E}">
        <p14:creationId xmlns:p14="http://schemas.microsoft.com/office/powerpoint/2010/main" xmlns="" val="81442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1340768"/>
            <a:ext cx="53285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ФИЗКУЛЬТМИНУТКА</a:t>
            </a:r>
          </a:p>
          <a:p>
            <a:pPr algn="ctr"/>
            <a:r>
              <a:rPr lang="ru-RU" sz="3200" b="1" smtClean="0">
                <a:solidFill>
                  <a:srgbClr val="FF0000"/>
                </a:solidFill>
              </a:rPr>
              <a:t>Буратино потянулся</a:t>
            </a:r>
            <a:r>
              <a:rPr lang="ru-RU" sz="3200" b="1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Раз нагнулся,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Два нагнулся,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Руки в стороны развёл,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Ключик, видно, не нашёл.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Чтобы ключик нам достать,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Нужно на носочки встать.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</a:endParaRPr>
          </a:p>
          <a:p>
            <a:pPr algn="ctr"/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006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вычисления в строчку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№313 ст67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18ч 36мин – 9ч           20мин 30с + 25с</a:t>
            </a:r>
          </a:p>
          <a:p>
            <a:r>
              <a:rPr lang="ru-RU" dirty="0" smtClean="0"/>
              <a:t>18ч 36мин – 9мин      2мин 30с – 1мин</a:t>
            </a:r>
          </a:p>
          <a:p>
            <a:r>
              <a:rPr lang="ru-RU" dirty="0" smtClean="0"/>
              <a:t>12км 065м + 20м        6м 20см + 75 см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 вычисления в строчку.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/>
            <a:r>
              <a:rPr lang="ru-RU" dirty="0" smtClean="0"/>
              <a:t>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571612"/>
            <a:ext cx="77153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18ч 36мин – </a:t>
            </a:r>
            <a:r>
              <a:rPr lang="ru-RU" sz="2800" dirty="0" smtClean="0"/>
              <a:t>9ч=9ч 36мин</a:t>
            </a:r>
            <a:endParaRPr lang="ru-RU" sz="2800" dirty="0" smtClean="0"/>
          </a:p>
          <a:p>
            <a:r>
              <a:rPr lang="ru-RU" sz="2800" dirty="0" smtClean="0"/>
              <a:t>18ч 36мин – 9мин </a:t>
            </a:r>
            <a:r>
              <a:rPr lang="ru-RU" sz="2800" dirty="0" smtClean="0"/>
              <a:t>=18ч 27мин</a:t>
            </a:r>
            <a:endParaRPr lang="ru-RU" sz="2800" dirty="0" smtClean="0"/>
          </a:p>
          <a:p>
            <a:r>
              <a:rPr lang="ru-RU" sz="2800" dirty="0" smtClean="0"/>
              <a:t>12км 065м + 20м </a:t>
            </a:r>
            <a:r>
              <a:rPr lang="ru-RU" sz="2800" dirty="0" smtClean="0"/>
              <a:t>=12км 085м 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20мин 30с + </a:t>
            </a:r>
            <a:r>
              <a:rPr lang="ru-RU" sz="2800" dirty="0" smtClean="0"/>
              <a:t>25с= 20мин 55с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2мин </a:t>
            </a:r>
            <a:r>
              <a:rPr lang="ru-RU" sz="2800" dirty="0" smtClean="0"/>
              <a:t>30с – </a:t>
            </a:r>
            <a:r>
              <a:rPr lang="ru-RU" sz="2800" dirty="0" smtClean="0"/>
              <a:t>1мин  = </a:t>
            </a:r>
            <a:r>
              <a:rPr lang="ru-RU" sz="2800" dirty="0" err="1" smtClean="0"/>
              <a:t>1мин</a:t>
            </a:r>
            <a:r>
              <a:rPr lang="ru-RU" sz="2800" dirty="0" smtClean="0"/>
              <a:t> 30с</a:t>
            </a:r>
          </a:p>
          <a:p>
            <a:r>
              <a:rPr lang="ru-RU" sz="2800" dirty="0" smtClean="0"/>
              <a:t>6м 20см + 75 см = 6м 95см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322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Запиши вычисления в строчку. №313 ст67</vt:lpstr>
      <vt:lpstr>Запиши вычисления в строчку.</vt:lpstr>
      <vt:lpstr>Запиши вычисления в столбиком. №314ст67</vt:lpstr>
      <vt:lpstr>Запиши вычисления в столбиком.</vt:lpstr>
      <vt:lpstr>СПАСИБО ЗА ВНИМАНИЕ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Mastercom</dc:creator>
  <cp:lastModifiedBy>McoM</cp:lastModifiedBy>
  <cp:revision>15</cp:revision>
  <dcterms:created xsi:type="dcterms:W3CDTF">2017-11-20T06:47:22Z</dcterms:created>
  <dcterms:modified xsi:type="dcterms:W3CDTF">2018-03-05T16:36:19Z</dcterms:modified>
</cp:coreProperties>
</file>